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99"/>
    <a:srgbClr val="10B8F4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8129" autoAdjust="0"/>
  </p:normalViewPr>
  <p:slideViewPr>
    <p:cSldViewPr>
      <p:cViewPr>
        <p:scale>
          <a:sx n="65" d="100"/>
          <a:sy n="65" d="100"/>
        </p:scale>
        <p:origin x="-1536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DEBFD-28BA-4E19-AB52-D9C6180140B0}" type="datetimeFigureOut">
              <a:rPr lang="th-TH" smtClean="0"/>
              <a:pPr/>
              <a:t>04/07/56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BCDB9-D80F-4A0A-8796-73EC3F82A39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853161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FC6FF-FE87-4264-941D-7564E7C00FDC}" type="datetimeFigureOut">
              <a:rPr lang="th-TH" smtClean="0"/>
              <a:pPr/>
              <a:t>04/07/56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7E50B-296C-42EA-9A34-097AA711D83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797581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7E50B-296C-42EA-9A34-097AA711D838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453894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7E50B-296C-42EA-9A34-097AA711D838}" type="slidenum">
              <a:rPr lang="th-TH" smtClean="0"/>
              <a:pPr/>
              <a:t>2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622141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712D-C116-49BD-9C04-8C0E3FBB0AF4}" type="datetimeFigureOut">
              <a:rPr lang="th-TH" smtClean="0"/>
              <a:pPr/>
              <a:t>04/07/56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0434-F554-4CD0-8DFC-C2458C0C4EA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691705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712D-C116-49BD-9C04-8C0E3FBB0AF4}" type="datetimeFigureOut">
              <a:rPr lang="th-TH" smtClean="0"/>
              <a:pPr/>
              <a:t>04/07/56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0434-F554-4CD0-8DFC-C2458C0C4EA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430700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712D-C116-49BD-9C04-8C0E3FBB0AF4}" type="datetimeFigureOut">
              <a:rPr lang="th-TH" smtClean="0"/>
              <a:pPr/>
              <a:t>04/07/56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0434-F554-4CD0-8DFC-C2458C0C4EA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868158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712D-C116-49BD-9C04-8C0E3FBB0AF4}" type="datetimeFigureOut">
              <a:rPr lang="th-TH" smtClean="0"/>
              <a:pPr/>
              <a:t>04/07/56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0434-F554-4CD0-8DFC-C2458C0C4EA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602346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712D-C116-49BD-9C04-8C0E3FBB0AF4}" type="datetimeFigureOut">
              <a:rPr lang="th-TH" smtClean="0"/>
              <a:pPr/>
              <a:t>04/07/56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0434-F554-4CD0-8DFC-C2458C0C4EA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26975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712D-C116-49BD-9C04-8C0E3FBB0AF4}" type="datetimeFigureOut">
              <a:rPr lang="th-TH" smtClean="0"/>
              <a:pPr/>
              <a:t>04/07/56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0434-F554-4CD0-8DFC-C2458C0C4EA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205959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712D-C116-49BD-9C04-8C0E3FBB0AF4}" type="datetimeFigureOut">
              <a:rPr lang="th-TH" smtClean="0"/>
              <a:pPr/>
              <a:t>04/07/56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0434-F554-4CD0-8DFC-C2458C0C4EA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817981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712D-C116-49BD-9C04-8C0E3FBB0AF4}" type="datetimeFigureOut">
              <a:rPr lang="th-TH" smtClean="0"/>
              <a:pPr/>
              <a:t>04/07/56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0434-F554-4CD0-8DFC-C2458C0C4EA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158740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712D-C116-49BD-9C04-8C0E3FBB0AF4}" type="datetimeFigureOut">
              <a:rPr lang="th-TH" smtClean="0"/>
              <a:pPr/>
              <a:t>04/07/56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0434-F554-4CD0-8DFC-C2458C0C4EA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36511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712D-C116-49BD-9C04-8C0E3FBB0AF4}" type="datetimeFigureOut">
              <a:rPr lang="th-TH" smtClean="0"/>
              <a:pPr/>
              <a:t>04/07/56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0434-F554-4CD0-8DFC-C2458C0C4EA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560562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712D-C116-49BD-9C04-8C0E3FBB0AF4}" type="datetimeFigureOut">
              <a:rPr lang="th-TH" smtClean="0"/>
              <a:pPr/>
              <a:t>04/07/56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0434-F554-4CD0-8DFC-C2458C0C4EA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12492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4712D-C116-49BD-9C04-8C0E3FBB0AF4}" type="datetimeFigureOut">
              <a:rPr lang="th-TH" smtClean="0"/>
              <a:pPr/>
              <a:t>04/07/56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C0434-F554-4CD0-8DFC-C2458C0C4EA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762249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6330579" cy="19774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th-TH" sz="705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ปฏิสัมพันธ์ระหว่างมนุษย์</a:t>
            </a:r>
          </a:p>
          <a:p>
            <a:pPr>
              <a:lnSpc>
                <a:spcPct val="70000"/>
              </a:lnSpc>
            </a:pPr>
            <a:r>
              <a:rPr lang="th-TH" sz="705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กับคอมพิวเตอร์</a:t>
            </a:r>
          </a:p>
          <a:p>
            <a:pPr>
              <a:lnSpc>
                <a:spcPct val="70000"/>
              </a:lnSpc>
            </a:pPr>
            <a:endParaRPr lang="th-TH" sz="3400" b="1" dirty="0">
              <a:solidFill>
                <a:schemeClr val="bg2">
                  <a:lumMod val="90000"/>
                  <a:lumOff val="1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4895" y="6309320"/>
            <a:ext cx="2008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ดร.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ปัทมา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เจริญพร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229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การใช้เสียงร่วมกับโปรแกรมประยุกต์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(Non-speech Sound)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ไม่ใช่เป็นทางเลือกเฉพาะผู้บกพร่องทางการได้ยินอีกต่อไป แต่การใช้เสียงยังเป็นการเพิ่มประสิทธิภาพสำหรับผู้ใช้ปรกติอีกด้วย คำแนะนำในด้านการใช้เสียง เพื่อการสร้างความสนใจ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(Attention)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ในกรณีที่เกิดเหตุการณ์สำคัญหรือต้องการบอกให้ผู้ใช้ทราบว่าสิ้นสุดการประมวลผล มีดังต่อไปนี้คือ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การบอกสถานะของข้อมูล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(Status Information)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ขณะกำลังดำเนินการหากมีเสียงการทำงานแบบเบื้องหลังคลอตามไปด้วย จะทำให้ผู้ใช้ทราบสถานะได้ โดยไม่ต้องหันไปดูหน้าจอ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การยืนยัน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(Confirmation)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เพื่อบอกให้ทราบว่าได้ทำตามคำสั่งเสร็จสิ้นแล้ว เช่น การลบไฟล์ การเคลื่อนย้ายไฟล์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การสำรวจข้อมูล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(Navigation)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เพื่อบอกให้ผู้ใช้ทราบว่าขณะนี้อยู่ในขั้นตอนประมวลผลใด หรือส่วนใดของข้อมูล เช่น ในระบบการเชื่อมโยงเอกสาร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(Hypertext)</a:t>
            </a:r>
          </a:p>
          <a:p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1.4	การรับรู้โดยการสัมผัส (</a:t>
            </a:r>
            <a:r>
              <a:rPr lang="en-US" dirty="0" smtClean="0"/>
              <a:t>Touch)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เป็นวิธีการรับรู้อันเกิดจากการตอบสนองที่สำคัญ โดยอาจเป็นทางเลือกสำหรับผู้ที่มีความสามารถในการมองเห็นที่บกพร่อง สิ่งเร้าที่ได้รับจะผ่านการสัมผัสทางผิวหนัง เช่น การทดสอบอุณหภูมิ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b="1" dirty="0" err="1" smtClean="0">
                <a:latin typeface="TH SarabunPSK" pitchFamily="34" charset="-34"/>
                <a:cs typeface="TH SarabunPSK" pitchFamily="34" charset="-34"/>
              </a:rPr>
              <a:t>Thermareceptor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การทดสอบแรงกด ความร้อน ความเจ็บปวด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b="1" dirty="0" err="1" smtClean="0">
                <a:latin typeface="TH SarabunPSK" pitchFamily="34" charset="-34"/>
                <a:cs typeface="TH SarabunPSK" pitchFamily="34" charset="-34"/>
              </a:rPr>
              <a:t>Nociceptors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และการทดสอบแรงดัน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b="1" dirty="0" err="1" smtClean="0">
                <a:latin typeface="TH SarabunPSK" pitchFamily="34" charset="-34"/>
                <a:cs typeface="TH SarabunPSK" pitchFamily="34" charset="-34"/>
              </a:rPr>
              <a:t>Mechamoreceptors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ซึ่งเป็นส่วนสำคัญต่อการออกแบบระบบของหน้าจอแบบสัมผัส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บางส่วนในร่างกายมนุษย์ มีความอ่อนไหวด้านการสัมผัสมากกว่าส่วนอื่น เช่น นิ้วมือ จึงมักถูกใช้เป็นองค์ประกอบสำคัญของการออกแบบส่วนปฏิสัมพันธ์ การสัมผัสโดยให้ความสำคัญต่อการเคลื่อนไหวของร่างกายคือ </a:t>
            </a:r>
            <a:r>
              <a:rPr lang="en-US" b="1" dirty="0" err="1" smtClean="0">
                <a:latin typeface="TH SarabunPSK" pitchFamily="34" charset="-34"/>
                <a:cs typeface="TH SarabunPSK" pitchFamily="34" charset="-34"/>
              </a:rPr>
              <a:t>Kinesthesis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โดยมีการวิเคราะห์ผลกระทบที่มีต่อความสะดวกสบายของร่างกายมนุษย์ ตลอดจนผลที่มีต่อการเพิ่มประสิทธิภาพในการปฏิบัติงาน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1.5	การรับรู้โดยการเคลื่อนไหว (</a:t>
            </a:r>
            <a:r>
              <a:rPr lang="en-US" dirty="0" smtClean="0"/>
              <a:t>Movement)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เมื่อมีสิ่งเร้าเกิดขึ้น มนุษย์จะใช้เวลาในการตอบสนอง 2 ลักษณะคือ 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เวลาในการโต้ตอบหรือการตอบสนอง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(Reaction Time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เวลาในการเคลื่อนไหว ซึ่งจะแตกต่างกันในมนุษย์แต่ละคน โดยขึ้นอยู่กับอายุและสภาพความพร้อมของร่างกาย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1.6	การเก็บข้อมูลในส่วนของความทรงจำ (</a:t>
            </a:r>
            <a:r>
              <a:rPr lang="en-US" dirty="0" smtClean="0"/>
              <a:t>Memory)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มนุษย์มีการทำงานในส่วนของความทรงจำ 3 ประเภท มนุษย์จะเลือกใช้ความทรงจำประเภทใดก็ขึ้นอยู่กับสถานการณ์ในขณะนั้น ความทรงจำทั้งสามได้แก่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i="1" dirty="0" smtClean="0">
                <a:latin typeface="TH SarabunPSK" pitchFamily="34" charset="-34"/>
                <a:cs typeface="TH SarabunPSK" pitchFamily="34" charset="-34"/>
              </a:rPr>
              <a:t>ความทรงจำชั่วขณะ </a:t>
            </a:r>
            <a:r>
              <a:rPr lang="en-US" b="1" i="1" dirty="0" smtClean="0">
                <a:latin typeface="TH SarabunPSK" pitchFamily="34" charset="-34"/>
                <a:cs typeface="TH SarabunPSK" pitchFamily="34" charset="-34"/>
              </a:rPr>
              <a:t>(Sensory Memory)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i="1" dirty="0" smtClean="0">
                <a:latin typeface="TH SarabunPSK" pitchFamily="34" charset="-34"/>
                <a:cs typeface="TH SarabunPSK" pitchFamily="34" charset="-34"/>
              </a:rPr>
              <a:t>ความทรงจำระยะสั้น </a:t>
            </a:r>
            <a:r>
              <a:rPr lang="en-US" b="1" i="1" dirty="0" smtClean="0">
                <a:latin typeface="TH SarabunPSK" pitchFamily="34" charset="-34"/>
                <a:cs typeface="TH SarabunPSK" pitchFamily="34" charset="-34"/>
              </a:rPr>
              <a:t>(Short-term Memory/ Working Memory)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i="1" dirty="0" smtClean="0">
                <a:latin typeface="TH SarabunPSK" pitchFamily="34" charset="-34"/>
                <a:cs typeface="TH SarabunPSK" pitchFamily="34" charset="-34"/>
              </a:rPr>
              <a:t>ความทรงจำระยะยาว </a:t>
            </a:r>
            <a:r>
              <a:rPr lang="en-US" b="1" i="1" dirty="0" smtClean="0">
                <a:latin typeface="TH SarabunPSK" pitchFamily="34" charset="-34"/>
                <a:cs typeface="TH SarabunPSK" pitchFamily="34" charset="-34"/>
              </a:rPr>
              <a:t>(Long-term Memory)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ตัวอย่างต่อไปนี้แสดง เครือข่ายการเชื่อมโยงข้อมูล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(Semantic Network)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ซึ่งจะแสดงคุณสมบัติการสืบทอดคุณลักษณะ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(Inheritance)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โดยมีกลุ่มข้อมูลลูก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(Child Node)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ที่สืบทอดคุณลักษณะจากกลุ่มข้อมูลต้นแบบ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(Parent Node)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ซึ่งจะแสดงให้เห็นความสัมพันธ์และความเชื่อมโยงของข้อมูลที่มีส่วนสนับสนุนด้านการอ้างอิงข้อมูลได้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6" name="ตัวยึดเนื้อหา 5" descr="1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r="52830" b="32189"/>
          <a:stretch>
            <a:fillRect/>
          </a:stretch>
        </p:blipFill>
        <p:spPr>
          <a:xfrm>
            <a:off x="4648200" y="1981200"/>
            <a:ext cx="4281860" cy="39624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สำหรับรูปแบบของการนำเสนอข้อมูลที่อยู่ในความทรงจำระยะยาว มีรูปแบบดังนี้คือ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สร้างกรอบในการนำเสนอ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(Frame-based)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ซึ่งมีลักษณะการจัดลำดับโครงสร้างข้อมูล มีการแบ่งส่วนโดยการกำหนดค่าของแต่ละลักษณะข้อมูล และมีลักษณะการแสดงความสัมพันธ์แบบประเภทย่อย ดังตัวอย่างในรูปที่ 1.3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5" name="ตัวยึดเนื้อหา 4" descr="2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752600"/>
            <a:ext cx="3969925" cy="2764536"/>
          </a:xfrm>
        </p:spPr>
      </p:pic>
      <p:sp>
        <p:nvSpPr>
          <p:cNvPr id="6" name="TextBox 5"/>
          <p:cNvSpPr txBox="1"/>
          <p:nvPr/>
        </p:nvSpPr>
        <p:spPr>
          <a:xfrm>
            <a:off x="4800600" y="4648200"/>
            <a:ext cx="352692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รูป 1.3 กรอบในการนำเสนอข้อมูล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ที่มา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: Alan et. al, 2004</a:t>
            </a:r>
          </a:p>
          <a:p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ชื่อเรื่อง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การนำเสนอในรูปแบบบทบาทของข้อมูล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(Script)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โดยเป็นการกำหนดลำดับขั้นตอนแยกเป็นแต่ละ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ส่วน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การนำเสนอในรูปกฎเกณฑ์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(Production Rules)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โดยมีการกำหนดเงื่อนไขและการกระทำที่สอดคล้องกับเงื่อนไขนั้น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การเก็บข้อมูลเข้าสู่ความทรงจำระยะยาว ผ่านทางวิธีการต่างๆ ดังนี้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b="1" dirty="0" smtClean="0">
                <a:latin typeface="TH SarabunPSK" pitchFamily="34" charset="-34"/>
                <a:cs typeface="TH SarabunPSK" pitchFamily="34" charset="-34"/>
              </a:rPr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ทบทวน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(Rehearsal)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จะทำให้ข้อมูลเคลื่อนย้ายจากความทรงจำระยะสั้นไปสู่ความทรงจำระยะยาว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การตกผลึกทางความคิด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(Total Time Hypothesis)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หลังจากได้ทบทวนข้อมูล แล้วจะมีบางส่วนของข้อมูล เข้าสู่ความทรงจำระยะยาว เป็นการหาบทสรุปหรือการตั้งสมมุติฐาน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ผลจากการนำความรู้ไปใช้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(Distribution of Practice Effect)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มื่อมีการใช้ความรู้หรือข้อมูลสักระยะหนึ่งจะเกิดการสะสมเข้าเป็นข้อมูลในส่วนของความทรงจำระยะยาว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ความคุ้นเคยกับโครงสร้างและความหมายของข้อมูล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(Structure, meaning, and familiarity)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จะทำให้สามารถจดจำข้อมูลได้ดีขึ้น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36104"/>
          </a:xfrm>
        </p:spPr>
        <p:txBody>
          <a:bodyPr>
            <a:normAutofit/>
          </a:bodyPr>
          <a:lstStyle/>
          <a:p>
            <a:r>
              <a:rPr lang="th-TH" sz="4800" b="1" dirty="0" smtClean="0"/>
              <a:t>บทที่ </a:t>
            </a:r>
            <a:r>
              <a:rPr lang="en-US" sz="4800" b="1" dirty="0" smtClean="0"/>
              <a:t>1. </a:t>
            </a:r>
            <a:r>
              <a:rPr lang="th-TH" sz="4800" b="1" dirty="0" smtClean="0"/>
              <a:t>มนุษย์ </a:t>
            </a:r>
            <a:r>
              <a:rPr lang="en-US" sz="4800" b="1" dirty="0" smtClean="0"/>
              <a:t>(Human)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165368" cy="470837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รับรู้ทางการมองรูปภาพ(</a:t>
            </a:r>
            <a:r>
              <a:rPr lang="en-US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Vision</a:t>
            </a:r>
            <a:r>
              <a:rPr lang="en-US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514350" indent="-514350">
              <a:buNone/>
            </a:pP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ส่วนการรับรู้มี 2 ขั้นตอน ดังนี้คือ</a:t>
            </a:r>
          </a:p>
          <a:p>
            <a:pPr marL="514350" indent="-514350">
              <a:buNone/>
            </a:pP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-	การมองเห็นวัตถุที่มาจากสิ่งเร้าอื่นๆ</a:t>
            </a:r>
          </a:p>
          <a:p>
            <a:pPr marL="514350" indent="-514350">
              <a:buFontTx/>
              <a:buChar char="-"/>
            </a:pP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นำรูปที่มองเห็นไปแปล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ความหมาย</a:t>
            </a:r>
          </a:p>
          <a:p>
            <a:pPr marL="514350" indent="-514350">
              <a:buNone/>
            </a:pP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ในขั้นตอนในการแปลงสัญญาณรูปภาพอาศัยองค์ประกอบ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ดังนี้คือ</a:t>
            </a:r>
          </a:p>
          <a:p>
            <a:pPr marL="514350" indent="-514350">
              <a:buAutoNum type="arabicPeriod"/>
            </a:pP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ขนาด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และความลึก (</a:t>
            </a:r>
            <a:r>
              <a:rPr lang="en-US" sz="28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Size and depth) </a:t>
            </a:r>
            <a:endParaRPr lang="th-TH" sz="28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514350" indent="-514350">
              <a:buAutoNum type="arabicPeriod"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ความสว่างของแสง 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(Brightness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514350" indent="-514350">
              <a:buAutoNum type="arabicPeriod"/>
            </a:pP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สี 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(color) </a:t>
            </a:r>
            <a:endParaRPr lang="th-TH" sz="2800" b="1" dirty="0" smtClean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  <a:p>
            <a:pPr marL="514350" indent="-514350">
              <a:buNone/>
            </a:pPr>
            <a:endParaRPr lang="th-TH" sz="28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40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ข้อมูลที่เก็บอยู่ในความทรงจำระยะยาว อาจเกิดการสูญหายได้ในกรณีต่อไปนี้คือ</a:t>
            </a:r>
            <a:endParaRPr lang="en-US" sz="2400" b="1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ระยะเวลานานเกินไป มีการสูญเสียตามสภาพ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(Decay)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ซึ่งเป็นกระบวนการที่เกิดขึ้นทีละน้อย และใช้เวลานาน</a:t>
            </a:r>
            <a:endParaRPr lang="en-US" sz="2400" b="1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การถูกรบกวน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(Interference)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มีได้ใน 2 กรณีคือ</a:t>
            </a:r>
            <a:endParaRPr lang="en-US" sz="2400" b="1" dirty="0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Retroactive: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คือการรับรู้ข้อมูลใหม่และนำไปแทนที่ข้อมูลเดิม</a:t>
            </a:r>
            <a:endParaRPr lang="en-US" sz="2000" b="1" dirty="0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Proactive inhibition: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คือการผสมผสานข้อมูลเก่ากับข้อมูลใหม่</a:t>
            </a:r>
            <a:endParaRPr lang="en-US" sz="2000" b="1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การเรียกใช้ข้อมูลในความทรงจำระยะยาว มี 2 วิธีคือ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การระลึกถึง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(Recall)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โดยมีการเรียกข้อมูลกลับมา อาจโดยการกระตุ้นจากสีที่มองเห็น การได้กลิ่น การจัดกลุ่มข้อมูล การแบ่งประเภทข้อมูล และการสร้างจินตนาการ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การตระหนักจดจำ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(Recognition)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เมื่อมีการพบเห็นข้อมูลเดิมอีกครั้ง ก็จะมีการเรียกข้อมูลที่เกี่ยวข้องออกมาจากความทรงจำระยะยาว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1.7	กระบวนการในการคิด (</a:t>
            </a:r>
            <a:r>
              <a:rPr lang="en-US" dirty="0" smtClean="0"/>
              <a:t>Thinking)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กระบวนการในการใช้ข้อมูลของมนุษย์ถูกแบ่งออกเป็น 2 ประเภทคือ 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การคิดเพื่อหาเหตุผล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(Reasoning)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เป็นการคิดเพื่อจะนำข้อมูลทั้งหมดที่เก็บไว้ มาสร้างความเชื่อมโยงกับข้อสรุปที่ได้ หรือเชื่อมโยงความรู้ใหม่กับความรู้เดิมที่มีอยู่ โดยแบ่งออกเป็น 3 ประเภทย่อยคือ 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การหาเหตุผลจากการตั้งข้อสันนิษฐานตามหลักทางตรรกวิทยา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(Deductive Reasoning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การหาเหตุผลโดยเทียบเคียงกับสถานการณ์ที่เคยเกิดขึ้นใกล้เคียงกัน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(Inductive Reasoning)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โดยเทียบเคียงกับสิ่งที่เคยทราบและเห็นมาแล้ว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การคิดหาเหตุผลโดยเชื่อมโยงความสัมพันธ์ระหว่างเหตุและผล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dirty="0" err="1" smtClean="0">
                <a:latin typeface="TH SarabunPSK" pitchFamily="34" charset="-34"/>
                <a:cs typeface="TH SarabunPSK" pitchFamily="34" charset="-34"/>
              </a:rPr>
              <a:t>Abductive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Reasoning) </a:t>
            </a:r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การคิดเพื่อหาวิธีการในการแก้ปัญหา 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(Problem Solving)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เป็นกระบวนการคิดเพื่อหาแนวทางแก้ปัญหาในสถานการณ์ที่ไม่คุ้นเคย โดยมีหลายทฤษฎีที่สนับสนุนแนวคิดในลักษณะนี้ได้แก่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ทฤษฎีของเกส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ตอล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(Gestalt Theory)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นำเสนอแนวคิดในการแก้ปัญหา 2 ลักษณะคือ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lvl="2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นำความรู้เดิมมาใช้แก้ปัญหาใหม่ </a:t>
            </a:r>
            <a:r>
              <a:rPr lang="en-US" sz="1800" dirty="0" smtClean="0">
                <a:latin typeface="TH SarabunPSK" pitchFamily="34" charset="-34"/>
                <a:cs typeface="TH SarabunPSK" pitchFamily="34" charset="-34"/>
              </a:rPr>
              <a:t>(Reproductive)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ซึ่งจะประสบความสำเร็จหรือไม่ ก็ขึ้นอยู่กับว่าความรู้เดิมมีอยู่เพียงใด</a:t>
            </a:r>
            <a:endParaRPr lang="en-US" sz="1800" dirty="0" smtClean="0">
              <a:latin typeface="TH SarabunPSK" pitchFamily="34" charset="-34"/>
              <a:cs typeface="TH SarabunPSK" pitchFamily="34" charset="-34"/>
            </a:endParaRPr>
          </a:p>
          <a:p>
            <a:pPr lvl="2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สร้างความรู้ใหม่ในขณะนั้นตามสถานการณ์และพฤติกรรม </a:t>
            </a:r>
            <a:r>
              <a:rPr lang="en-US" sz="1800" dirty="0" smtClean="0">
                <a:latin typeface="TH SarabunPSK" pitchFamily="34" charset="-34"/>
                <a:cs typeface="TH SarabunPSK" pitchFamily="34" charset="-34"/>
              </a:rPr>
              <a:t>(Productive)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แต่ก็เป็นการวัดได้ยากว่าได้ใช้ความรู้ใหม่ทั้งหมดหรือไม่</a:t>
            </a:r>
            <a:endParaRPr lang="en-US" sz="18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ทฤษฎีการกำหนดขอบเขตของปัญหา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(Problem Space Theory)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โดยมีการกำหนดค่าเริ่มต้นและเป้าหมายหลัก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(Means-ends Analysis)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หลังจากนั้นก็เริ่มมีการตั้งเป้าหมายรอง เพื่อทำการแปลงจากจุดเริ่มต้น ไปสู่เป้าหมายหลักที่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ต้องการ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ทฤษฎีการเทียบเคียงสถานการณ์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(Analogy)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อาจมีการรวบรวมจินตนาการของการใช้เป้าหมายย่อยในหลายลักษณะ เพื่อให้บรรลุเป้าหมายหลัก 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ทฤษฎีการใช้ทักษะที่ได้รับ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(Skill Acquisition)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การแก้ปัญหาส่วนใหญ่แล้วมักจะกระทำโดยใช้ความรู้ที่คุ้นเคยมาก่อน น้อยมากที่จะพบปัญหาใหม่ ที่มนุษย์ไม่เคยรับรู้หรือคุ้นเคยมาก่อน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เลย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ดังนั้นการแก้ปัญหาโดยการอาศัยทักษะการเรียนรู้ จึงเป็นสิ่งสำคัญที่ต้องให้ความสนใจ 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รูปแบบการเพิ่มทักษะการเรียนรู้ที่เรียกว่า </a:t>
            </a:r>
            <a:r>
              <a:rPr lang="en-US" sz="2400" b="1" dirty="0" smtClean="0">
                <a:latin typeface="TH SarabunPSK" pitchFamily="34" charset="-34"/>
                <a:cs typeface="TH SarabunPSK" pitchFamily="34" charset="-34"/>
              </a:rPr>
              <a:t>Anderson’s ACT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ได้ระบุว่าทักษะการเรียนรู้มี 3 ระดับคือ</a:t>
            </a:r>
            <a:endParaRPr lang="en-US" sz="2400" b="1" dirty="0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ผู้เรียนใช้กฎเกณฑ์ทั่วไป เพื่อทดสอบหาข้อเท็จจริงจากปัญหาหรือสถานการณ์ที่พบ ซึ่งทักษะในลักษณะนี้จะช้า และต้องการเวลาในการตัดสินใจหาข้อสรุปนาน</a:t>
            </a:r>
            <a:endParaRPr lang="en-US" sz="2000" b="1" dirty="0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ผู้เรียนสร้างกฎเกณฑ์ เฉพาะสำหรับสถานการณ์นั้น</a:t>
            </a:r>
            <a:endParaRPr lang="en-US" sz="2000" b="1" dirty="0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กฎเกณฑ์ที่มีอยู่แล้ว ได้ถูกใช้เพื่อเพิ่มประสิทธิภาพการดำเนินงาน ซึ่งกฎเกณฑ์ในที่นี้ ก็หมายถึงทักษะในการเรียนรู้นั่นเอง</a:t>
            </a:r>
            <a:endParaRPr lang="en-US" sz="2000" b="1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ในการพัฒนาจากระดับทักษะการเรียนรู้แรกๆ สู่ทักษะการเรียนรู้ในขั้นสูง มีการใช้กลไกการเรียนรู้เข้าช่วยดังนี้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กลไกของการจัดกระบวนการ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dirty="0" err="1" smtClean="0">
                <a:latin typeface="TH SarabunPSK" pitchFamily="34" charset="-34"/>
                <a:cs typeface="TH SarabunPSK" pitchFamily="34" charset="-34"/>
              </a:rPr>
              <a:t>Proceduralization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) </a:t>
            </a:r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กลไกของการสร้างแนวความคิด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(Generalization) 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กระบวนการในการคิดอาจก่อให้เกิดการกระทำที่ผิดพลาด โดยการกระทำผิดพลาดแบ่งออกเป็น 2 ลักษณะ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คือ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ความ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พลั้งเผลอ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(Slips)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คือมีเจตนาดี แต่ทำอย่างไม่ถูกต้อง อาจเกิดจากทักษะการทำงานที่ไม่ดี ขาดความตั้งใจในการปฏิบัติงาน การเปลี่ยนรูปแบบวิธีการทำงาน อาจก่อให้เกิดความพลั้งเผลอได้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ความตั้งใจที่ผิด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(Mistakes)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โดยอาจมีความรู้ความเข้าใจหรือความคุ้นเคยที่ผิด เลยทำสิ่งนั้นออกมา ทั้งนี้อาจเกิดจากการสร้างรูปแบบการรับรู้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(Mental Model)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ไว้ก่อนแล้ว เมื่อมีการดำเนินการที่ผิดไปจากสิ่งที่คาดการณ์ หรือคุ้นเคยมาก่อนก็ทำให้เกิดความผิดพลาดได้ ดังนั้นหากมีการออกแบบระบบปฏิสัมพันธ์ที่มีความเป็นเอกลักษณ์เฉพาะ หรือไม่แน่ใจว่าอาจสร้างความขัดแย้งในการรับรู้ ให้กับผู้ใช้ ก็อาจเพิ่มประโยคคำพูด หรือคำแนะนำที่ชัดแจ้งต่อการดำเนินการดังกล่าว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1.8	ทฤษฎีทางด้านอารมณ์ (</a:t>
            </a:r>
            <a:r>
              <a:rPr lang="en-US" dirty="0" smtClean="0"/>
              <a:t>Emotion)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ผลกระทบทางอารมณ์ที่มีต่อการออกแบบส่วนของระบบคอมพิวเตอร์ ที่ต้องมีการติดต่อกับผู้ใช้ มีดังนี้คือ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ความเหนื่อยล้าในการปฏิบัติงาน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(Stress)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ส่งผลให้การแก้ปัญหามีความยุ่งยากมากขึ้น ซึ่งอาจทำได้โดยการแก้ไขเรื่องเกี่ยวกับสภาพแวดล้อมอื่นๆ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ผู้ใช้ที่มีความผ่อนคลาย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(Relaxed User)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อาจยอมรับข้อผิดพลาดของโปรแกรมได้บ้าง แต่ก็ไม่ได้หมายความว่าให้ออกแบบโปรแกรม โดยขาดการไตร่ตรองที่รอบคอบ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การออกแบบที่มีความสวยงาม ดึงดูดความสนใจ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(Aesthetically)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และการให้รางวัลตอบแทน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(Rewarding)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จะช่วยเพิ่มผลกระทบในเชิงบวกได้ ดังนั้นควรออกแบบระบบปฏิสัมพันธ์ให้มีลักษณะดังกล่าว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1.pn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r="79245" b="62422"/>
          <a:stretch>
            <a:fillRect/>
          </a:stretch>
        </p:blipFill>
        <p:spPr>
          <a:xfrm>
            <a:off x="914400" y="1828800"/>
            <a:ext cx="3048000" cy="3099564"/>
          </a:xfrm>
        </p:spPr>
      </p:pic>
      <p:sp>
        <p:nvSpPr>
          <p:cNvPr id="6" name="ตัวยึดเนื้อหา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จากภาพจะเห็นว่าส่วนที่เป็นกรอบสี่เหลี่ยมผืนผ้า และส่วนของเส้นขนานมีขนาดที่แท้จริงเท่านั้น แต่จากองค์ประกอบอื่นของภาพ ทำให้เห็นภาพลวงตา ทำให้ความยาวของวัตถุทั้งสองแตกต่างกัน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5029200"/>
            <a:ext cx="434606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รูป 1.1 ภาพลวงตาจากองค์ประกอบของวัตถุ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ที่มา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: Alan et. al, 2004</a:t>
            </a:r>
          </a:p>
          <a:p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1.9	บทสรุป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ความแตกต่างของแต่ละบุคคล ส่งผลกระทบต่อการออกแบบระบบงานทาด้านคอมพิวเตอร์ ซึ่งหากเป็นการออกแบบระบบที่มีผู้ใช้งานหลายกลุ่ม ยิ่งต้องคำนึงถึงเป็นพิเศษ</a:t>
            </a:r>
            <a:r>
              <a:rPr lang="th-TH" sz="2400" b="1" u="sng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ดังนี้ </a:t>
            </a:r>
            <a:endParaRPr lang="en-US" sz="2400" b="1" dirty="0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ความแตกต่างในระยะยาว 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(Long Term)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เช่น เพศ สภาพร่างกาย และความสามารถทางสติปัญญา</a:t>
            </a:r>
            <a:endParaRPr lang="en-US" sz="2000" b="1" dirty="0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ความแตกต่างในระยะสั้น 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(Short Term)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เช่น ผลกระทบจากความกดดัน และความล้า 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(Fatigue)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จากการปฏิบัติงาน</a:t>
            </a:r>
            <a:endParaRPr lang="en-US" sz="2000" b="1" dirty="0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ความแตกต่างที่เปลี่ยนแปลงได้ 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(Changing)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เช่น อายุ</a:t>
            </a:r>
            <a:endParaRPr lang="en-US" sz="2000" b="1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ผลทางจิตวิทยาที่ส่งผลต่อการออกแบบระบบปฏิสัมพันธ์มีดังต่อไปนี้</a:t>
            </a:r>
            <a:endParaRPr lang="en-US" sz="2400" b="1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ผลกระทบโดยตรง เช่น จิตวิทยาการใช้สี ว่าด้วยเรื่องของสีน้ำเงินไม่ควรถูกใช้ในการนำเสนอรายละเอียดของข้อมูล เนื่องจากเป็นแสงที่มีความยาวคลื่นสั้นที่สุด และมีประสิทธิภาพในการมองเห็นต่ำสุด</a:t>
            </a:r>
            <a:endParaRPr lang="en-US" sz="2400" b="1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การออกแบบระบบงานที่เหมาะสม จะต้องมีการประสานความรู้ทั้งด้านจิตวิทยา และความรู้ด้านเนื้อหาข้อมูลเข้าด้วยกัน </a:t>
            </a:r>
            <a:endParaRPr lang="en-US" sz="2400" b="1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องค์ประกอบและทฤษฎีอื่นๆ ซึ่งจะได้ศึกษารายละเอียดต่อไปนี้ได้แก่</a:t>
            </a:r>
            <a:endParaRPr lang="en-US" sz="2400" b="1" dirty="0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การเขียนคำแนะนำ 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(Guideline)</a:t>
            </a:r>
          </a:p>
          <a:p>
            <a:pPr lvl="1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รูปแบบการรู้จำ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(Cognitive Model)</a:t>
            </a:r>
          </a:p>
          <a:p>
            <a:pPr lvl="1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การทดสอบและการประเมินผลระบบ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(Analytic Evaluation Techniques)</a:t>
            </a:r>
          </a:p>
          <a:p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ผลต่อการออกแบบระบบอันเกิดจากภาพลวงตา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b="1" dirty="0" smtClean="0">
                <a:latin typeface="TH SarabunPSK" pitchFamily="34" charset="-34"/>
                <a:cs typeface="TH SarabunPSK" pitchFamily="34" charset="-34"/>
              </a:rPr>
            </a:b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ผลของการเกิดภาพลวงตาจากองค์ประกอบของวัตถุ ทำให้ลักษณะของวัตถุที่แท้จริง กับการมองเห็นผ่านระบบคอมพิวเตอร์มีความแตกต่างกัน โดยเฉพาะในเรื่องรูปทรงของวัตถุ  ตัวอย่างเช่น ผู้ใช้ระบบจะมองเส้นที่อยู่ในแนวนอนว่ามีขนาดใหญ่กว่าเส้นที่อยู่ในแนวตั้ง ดังนั้นหากต้องการแสดงรูปสี่เหลี่ยมผืนผ้าให้ปรากฏตามต้องการ จึงควร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ต้อง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มีการเพิ่มส่วนสูงของสี่เหลี่ยมขึ้นอีกเล็กน้อย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ผลจากการออกแบบระบบที่เกี่ยวข้องกับการ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มองเห็น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038600" cy="4525963"/>
          </a:xfrm>
        </p:spPr>
        <p:txBody>
          <a:bodyPr>
            <a:norm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ความสามารถในการอ่านและแยกความแตกต่างระหว่างตัวอักษรและรูปภาพของมนุษย์ จะเป็นไปในทิศทางตรงกันข้ามกับจุดที่สายตากำลังเพ่งมองอยู่ อันเนื่องมาจากการทำงานของเซลล์รูปกรวย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(Cones)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ตัวอย่างจากการมองตัวอักษรต่อไปนี้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half" idx="2"/>
          </p:nvPr>
        </p:nvSpPr>
        <p:spPr>
          <a:xfrm>
            <a:off x="4267200" y="2971800"/>
            <a:ext cx="4876800" cy="315436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</a:t>
            </a:r>
            <a:r>
              <a:rPr lang="en-US" dirty="0" smtClean="0"/>
              <a:t>   </a:t>
            </a:r>
            <a:r>
              <a:rPr lang="en-US" sz="3600" dirty="0" smtClean="0"/>
              <a:t>B</a:t>
            </a:r>
            <a:r>
              <a:rPr lang="en-US" dirty="0" smtClean="0"/>
              <a:t>   </a:t>
            </a:r>
            <a:r>
              <a:rPr lang="en-US" sz="3200" dirty="0" smtClean="0"/>
              <a:t>C</a:t>
            </a:r>
            <a:r>
              <a:rPr lang="en-US" dirty="0" smtClean="0"/>
              <a:t>   D   </a:t>
            </a:r>
            <a:r>
              <a:rPr lang="en-US" sz="2400" dirty="0" smtClean="0"/>
              <a:t>E </a:t>
            </a:r>
            <a:r>
              <a:rPr lang="en-US" dirty="0" smtClean="0"/>
              <a:t>  </a:t>
            </a:r>
            <a:r>
              <a:rPr lang="en-US" sz="2000" dirty="0" smtClean="0"/>
              <a:t>F </a:t>
            </a:r>
            <a:r>
              <a:rPr lang="en-US" dirty="0" smtClean="0"/>
              <a:t>  .    </a:t>
            </a:r>
            <a:r>
              <a:rPr lang="en-US" sz="2000" dirty="0" smtClean="0"/>
              <a:t>H</a:t>
            </a:r>
            <a:r>
              <a:rPr lang="en-US" dirty="0" smtClean="0"/>
              <a:t>   </a:t>
            </a:r>
            <a:r>
              <a:rPr lang="en-US" sz="2400" dirty="0" smtClean="0"/>
              <a:t>I </a:t>
            </a:r>
            <a:r>
              <a:rPr lang="en-US" dirty="0" smtClean="0"/>
              <a:t>  </a:t>
            </a:r>
            <a:r>
              <a:rPr lang="en-US" sz="3200" dirty="0" smtClean="0"/>
              <a:t>J</a:t>
            </a:r>
            <a:r>
              <a:rPr lang="en-US" dirty="0" smtClean="0"/>
              <a:t>   </a:t>
            </a:r>
            <a:r>
              <a:rPr lang="en-US" sz="3600" dirty="0" smtClean="0"/>
              <a:t>K </a:t>
            </a:r>
            <a:r>
              <a:rPr lang="en-US" dirty="0" smtClean="0"/>
              <a:t>  </a:t>
            </a:r>
            <a:r>
              <a:rPr lang="en-US" sz="4800" dirty="0" smtClean="0"/>
              <a:t>L</a:t>
            </a:r>
            <a:r>
              <a:rPr lang="en-US" dirty="0" smtClean="0"/>
              <a:t>   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ถ้าหากว่าทดลองเพ่งมองไปที่จุดตรงกลาง จะสังเกตได้ว่าตัวอักษรที่อยู่ทางซ้ายมือของจุด จะสามารถอ่านได้ในระดับเดียวกันไม่ว่าจะเป็นตัวอักษรในขนาดใด แต่ถ้าเป็นตัวอักษรทางด้านขวามือ จะมีความยุ่งยากในการอ่าน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มากกว่า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จากข้อจำกัดดังกล่าว เมื่อนำมาใช้ในการออกแบบระบบปฏิสัมพันธ์จะพบว่า มีข้อจำกัดของสายตาในการมองเห็น เมื่อมีการเพ่งมอง ณ จุดใดจุดหนึ่ง เช่น ถ้าหากว่าผู้ใช้มุ่งความสนใจอยู่ที่จุดกึ่งกลางของหน้าจอ จะทำให้ไม่สามารถอ่านข้อความเกี่ยวกับคำแนะนำในการทำงาน ที่ถูกนำเสนออยู่ในบรรทัดล่างสุดของหน้าจอได้ 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1.2	การรับรู้จากการอ่าน (</a:t>
            </a:r>
            <a:r>
              <a:rPr lang="en-US" dirty="0" smtClean="0"/>
              <a:t>Reading)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การประมวลผลของสมองเกี่ยวกับการอ่าน จะเริ่มจากการจดจำรูปแบบตัวอักษร หลังจากนั้นจะมีการแปลความหมาย โดยการใช้โครงสร้างความรู้ทางด้านภาษาที่คุ้นเคย เพื่อให้มีการสร้างความเชื่อมโยงของ โครงสร้างภาษา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(Syntax)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ความหมายของคำ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(Semantics)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และความหมายในการใช้งานสำหรับรูปประโยคนั้น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(Pragmatics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ลักษณะรูปร่างและสีของตัวอักษร ส่งผลต่อการรับรู้เช่นกัน เช่น การขึ้นต้นประโยคด้วยอักษรตัวใหญ่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(Capitalize)</a:t>
            </a:r>
          </a:p>
          <a:p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1.3	การรับรู้โดยการฟัง (</a:t>
            </a:r>
            <a:r>
              <a:rPr lang="en-US" dirty="0" smtClean="0"/>
              <a:t>Hearing)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การฟังจะช่วยให้ผู้รับข้อมูล ได้ความรู้อันเกี่ยวเนื่องกับสภาพแวดล้อมต่างๆ ของข้อมูลด้วย เช่น ระยะห่างระหว่างข้อมูลกับผู้ฟัง ทิศทางของข้อมูล ตลอดจนลักษณะเฉพาะของตัววัตถุเอง เช่น สภาพพื้นผิว วัสดุที่ใช้ สำหรับอวัยวะในร่างกายมนุษย์ที่เกี่ยวข้องกับการฟัง มีดังนี้คือ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ส่วนหูชั้นนอก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(Outer ear)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ช่วยปกป้องหูชั้นใน และช่วยในการขยายเสียงที่ได้รับ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ส่วนหูชั้นกลาง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(Middle ear)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ช่วยส่งสัญญาณเสียงในลักษณะความสั่นของคลื่นไปยังส่วนหูชั้นใน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ส่วนหูชั้นใน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(Inner ear)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เป็นส่วนที่แปลงคลื่นเสียง เพื่อส่งข้อมูลไปยังประสาทส่วนรับฟัง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ความแตกต่างของเสียงจะถูกจำแนกโดยคุณลักษณะต่างๆ คือ ความถี่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(Pitch)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ความดัง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b="1" dirty="0" err="1" smtClean="0">
                <a:latin typeface="TH SarabunPSK" pitchFamily="34" charset="-34"/>
                <a:cs typeface="TH SarabunPSK" pitchFamily="34" charset="-34"/>
              </a:rPr>
              <a:t>Loundness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และชนิดหรือคุณภาพของเสียง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(Timbre)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คลื่นความถี่ที่มนุ</a:t>
            </a:r>
            <a:r>
              <a:rPr lang="th-TH" b="1" cap="small" dirty="0" smtClean="0">
                <a:latin typeface="TH SarabunPSK" pitchFamily="34" charset="-34"/>
                <a:cs typeface="TH SarabunPSK" pitchFamily="34" charset="-34"/>
              </a:rPr>
              <a:t>ษย์สามารถรับรู้ได้อยู่ระหว่าง 20 </a:t>
            </a:r>
            <a:r>
              <a:rPr lang="en-US" b="1" cap="small" dirty="0" smtClean="0">
                <a:latin typeface="TH SarabunPSK" pitchFamily="34" charset="-34"/>
                <a:cs typeface="TH SarabunPSK" pitchFamily="34" charset="-34"/>
              </a:rPr>
              <a:t>Hz </a:t>
            </a:r>
            <a:r>
              <a:rPr lang="th-TH" b="1" cap="small" dirty="0" smtClean="0">
                <a:latin typeface="TH SarabunPSK" pitchFamily="34" charset="-34"/>
                <a:cs typeface="TH SarabunPSK" pitchFamily="34" charset="-34"/>
              </a:rPr>
              <a:t>ถึง 15 </a:t>
            </a:r>
            <a:r>
              <a:rPr lang="en-US" b="1" cap="small" dirty="0" smtClean="0">
                <a:latin typeface="TH SarabunPSK" pitchFamily="34" charset="-34"/>
                <a:cs typeface="TH SarabunPSK" pitchFamily="34" charset="-34"/>
              </a:rPr>
              <a:t>KHz </a:t>
            </a:r>
            <a:r>
              <a:rPr lang="th-TH" b="1" cap="small" dirty="0" smtClean="0">
                <a:latin typeface="TH SarabunPSK" pitchFamily="34" charset="-34"/>
                <a:cs typeface="TH SarabunPSK" pitchFamily="34" charset="-34"/>
              </a:rPr>
              <a:t>แต่ถ้าเป็นเสียงที่มีความถี่สูงมาก จะทำให้มนุษย์แยกความแตกต่างได้ไม่ดีนัก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cap="small" dirty="0" smtClean="0">
                <a:latin typeface="TH SarabunPSK" pitchFamily="34" charset="-34"/>
                <a:cs typeface="TH SarabunPSK" pitchFamily="34" charset="-34"/>
              </a:rPr>
              <a:t>การใช้อุปกรณ์ช่วยกรองเสียงหรืออุปกรณ์ช่วยฟัง </a:t>
            </a:r>
            <a:r>
              <a:rPr lang="en-US" b="1" cap="small" dirty="0" smtClean="0">
                <a:latin typeface="TH SarabunPSK" pitchFamily="34" charset="-34"/>
                <a:cs typeface="TH SarabunPSK" pitchFamily="34" charset="-34"/>
              </a:rPr>
              <a:t>(A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uditory System Filters Sound)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สามารถแยกเสียงที่ต้องการออกจากสภาพแวดล้อมที่มีเสียงรบกวนได้ เช่น ปรากฏการณ์ที่เรียกว่า งาน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ปาร์ตี้ค๊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อก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เทล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(The Cocktail Party)</a:t>
            </a:r>
          </a:p>
          <a:p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">
      <a:dk1>
        <a:srgbClr val="FFFFFF"/>
      </a:dk1>
      <a:lt1>
        <a:srgbClr val="FFFFFF"/>
      </a:lt1>
      <a:dk2>
        <a:srgbClr val="010E5A"/>
      </a:dk2>
      <a:lt2>
        <a:srgbClr val="010E5A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99"/>
      </a:hlink>
      <a:folHlink>
        <a:srgbClr val="FFC000"/>
      </a:folHlink>
    </a:clrScheme>
    <a:fontScheme name="rmutt-01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Cordi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2472</Words>
  <Application>Microsoft Office PowerPoint</Application>
  <PresentationFormat>นำเสนอทางหน้าจอ (4:3)</PresentationFormat>
  <Paragraphs>110</Paragraphs>
  <Slides>31</Slides>
  <Notes>2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31</vt:i4>
      </vt:variant>
    </vt:vector>
  </HeadingPairs>
  <TitlesOfParts>
    <vt:vector size="32" baseType="lpstr">
      <vt:lpstr>Office Theme</vt:lpstr>
      <vt:lpstr>ภาพนิ่ง 1</vt:lpstr>
      <vt:lpstr>บทที่ 1. มนุษย์ (Human)</vt:lpstr>
      <vt:lpstr>ภาพนิ่ง 3</vt:lpstr>
      <vt:lpstr>ผลต่อการออกแบบระบบอันเกิดจากภาพลวงตา </vt:lpstr>
      <vt:lpstr>ผลจากการออกแบบระบบที่เกี่ยวข้องกับการมองเห็น</vt:lpstr>
      <vt:lpstr>ภาพนิ่ง 6</vt:lpstr>
      <vt:lpstr>1.2 การรับรู้จากการอ่าน (Reading)</vt:lpstr>
      <vt:lpstr>1.3 การรับรู้โดยการฟัง (Hearing)</vt:lpstr>
      <vt:lpstr>ภาพนิ่ง 9</vt:lpstr>
      <vt:lpstr>ภาพนิ่ง 10</vt:lpstr>
      <vt:lpstr>ภาพนิ่ง 11</vt:lpstr>
      <vt:lpstr>1.4 การรับรู้โดยการสัมผัส (Touch)</vt:lpstr>
      <vt:lpstr>ภาพนิ่ง 13</vt:lpstr>
      <vt:lpstr>1.5 การรับรู้โดยการเคลื่อนไหว (Movement)</vt:lpstr>
      <vt:lpstr>1.6 การเก็บข้อมูลในส่วนของความทรงจำ (Memory)</vt:lpstr>
      <vt:lpstr>ภาพนิ่ง 16</vt:lpstr>
      <vt:lpstr>ภาพนิ่ง 17</vt:lpstr>
      <vt:lpstr>ภาพนิ่ง 18</vt:lpstr>
      <vt:lpstr>การเก็บข้อมูลเข้าสู่ความทรงจำระยะยาว ผ่านทางวิธีการต่างๆ ดังนี้ </vt:lpstr>
      <vt:lpstr>ภาพนิ่ง 20</vt:lpstr>
      <vt:lpstr>ภาพนิ่ง 21</vt:lpstr>
      <vt:lpstr>1.7 กระบวนการในการคิด (Thinking) </vt:lpstr>
      <vt:lpstr>ภาพนิ่ง 23</vt:lpstr>
      <vt:lpstr>ภาพนิ่ง 24</vt:lpstr>
      <vt:lpstr>ภาพนิ่ง 25</vt:lpstr>
      <vt:lpstr>ภาพนิ่ง 26</vt:lpstr>
      <vt:lpstr>ภาพนิ่ง 27</vt:lpstr>
      <vt:lpstr>กระบวนการในการคิดอาจก่อให้เกิดการกระทำที่ผิดพลาด โดยการกระทำผิดพลาดแบ่งออกเป็น 2 ลักษณะคือ</vt:lpstr>
      <vt:lpstr>1.8 ทฤษฎีทางด้านอารมณ์ (Emotion)</vt:lpstr>
      <vt:lpstr>1.9 บทสรุป</vt:lpstr>
      <vt:lpstr>ภาพนิ่ง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ICT</dc:creator>
  <cp:lastModifiedBy>TUNK</cp:lastModifiedBy>
  <cp:revision>107</cp:revision>
  <dcterms:created xsi:type="dcterms:W3CDTF">2012-01-21T10:17:08Z</dcterms:created>
  <dcterms:modified xsi:type="dcterms:W3CDTF">2013-07-04T15:14:47Z</dcterms:modified>
</cp:coreProperties>
</file>