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8" r:id="rId1"/>
  </p:sldMasterIdLst>
  <p:notesMasterIdLst>
    <p:notesMasterId r:id="rId32"/>
  </p:notesMasterIdLst>
  <p:sldIdLst>
    <p:sldId id="256" r:id="rId2"/>
    <p:sldId id="258" r:id="rId3"/>
    <p:sldId id="262" r:id="rId4"/>
    <p:sldId id="261" r:id="rId5"/>
    <p:sldId id="260" r:id="rId6"/>
    <p:sldId id="259" r:id="rId7"/>
    <p:sldId id="290" r:id="rId8"/>
    <p:sldId id="291" r:id="rId9"/>
    <p:sldId id="282" r:id="rId10"/>
    <p:sldId id="265" r:id="rId11"/>
    <p:sldId id="288" r:id="rId12"/>
    <p:sldId id="287" r:id="rId13"/>
    <p:sldId id="292" r:id="rId14"/>
    <p:sldId id="289" r:id="rId15"/>
    <p:sldId id="268" r:id="rId16"/>
    <p:sldId id="269" r:id="rId17"/>
    <p:sldId id="281" r:id="rId18"/>
    <p:sldId id="274" r:id="rId19"/>
    <p:sldId id="286" r:id="rId20"/>
    <p:sldId id="279" r:id="rId21"/>
    <p:sldId id="280" r:id="rId22"/>
    <p:sldId id="283" r:id="rId23"/>
    <p:sldId id="284" r:id="rId24"/>
    <p:sldId id="285" r:id="rId25"/>
    <p:sldId id="276" r:id="rId26"/>
    <p:sldId id="277" r:id="rId27"/>
    <p:sldId id="270" r:id="rId28"/>
    <p:sldId id="271" r:id="rId29"/>
    <p:sldId id="272" r:id="rId30"/>
    <p:sldId id="273" r:id="rId31"/>
  </p:sldIdLst>
  <p:sldSz cx="12192000" cy="6858000"/>
  <p:notesSz cx="6858000" cy="9144000"/>
  <p:custShowLst>
    <p:custShow name="Module1(midterm)" id="0">
      <p:sldLst>
        <p:sld r:id="rId2"/>
        <p:sld r:id="rId3"/>
        <p:sld r:id="rId4"/>
        <p:sld r:id="rId5"/>
        <p:sld r:id="rId6"/>
        <p:sld r:id="rId7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8"/>
        <p:sld r:id="rId29"/>
        <p:sld r:id="rId30"/>
        <p:sld r:id="rId31"/>
      </p:sldLst>
    </p:custShow>
    <p:custShow name="Module3(midterm)" id="1">
      <p:sldLst>
        <p:sld r:id="rId2"/>
        <p:sld r:id="rId3"/>
        <p:sld r:id="rId4"/>
        <p:sld r:id="rId5"/>
        <p:sld r:id="rId6"/>
        <p:sld r:id="rId9"/>
        <p:sld r:id="rId14"/>
        <p:sld r:id="rId16"/>
        <p:sld r:id="rId17"/>
        <p:sld r:id="rId28"/>
        <p:sld r:id="rId29"/>
        <p:sld r:id="rId30"/>
        <p:sld r:id="rId31"/>
      </p:sldLst>
    </p:custShow>
    <p:custShow name="Module2(final)" id="2">
      <p:sldLst>
        <p:sld r:id="rId2"/>
        <p:sld r:id="rId3"/>
        <p:sld r:id="rId4"/>
        <p:sld r:id="rId5"/>
        <p:sld r:id="rId6"/>
        <p:sld r:id="rId8"/>
        <p:sld r:id="rId14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8"/>
        <p:sld r:id="rId29"/>
        <p:sld r:id="rId30"/>
        <p:sld r:id="rId3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2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007" autoAdjust="0"/>
  </p:normalViewPr>
  <p:slideViewPr>
    <p:cSldViewPr snapToGrid="0">
      <p:cViewPr varScale="1">
        <p:scale>
          <a:sx n="76" d="100"/>
          <a:sy n="76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DE1B6-2695-4173-9CC3-F57B40EB21FB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C00EB-4DD0-47A7-881C-BAC0A406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00EB-4DD0-47A7-881C-BAC0A40659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ถ้าพิมพ์ครั้งแรกแล้วไม่ผ่านให้ลบข้อความในช่องออกให้หมดทั้ง</a:t>
            </a:r>
            <a:r>
              <a:rPr lang="th-TH" baseline="0" dirty="0" smtClean="0"/>
              <a:t> 2 ช่องแล้วพิมพ์ใหม่</a:t>
            </a:r>
          </a:p>
          <a:p>
            <a:r>
              <a:rPr lang="th-TH" baseline="0" dirty="0" smtClean="0"/>
              <a:t>ถ้าไม่ผ่านอีกให้ติดต่อเจ้าหน้าที่</a:t>
            </a:r>
          </a:p>
          <a:p>
            <a:r>
              <a:rPr lang="th-TH" baseline="0" dirty="0" smtClean="0"/>
              <a:t>****หากผิดพลาดเกิน 5 ครั้ง ระบบจะ</a:t>
            </a:r>
            <a:r>
              <a:rPr lang="en-US" baseline="0" dirty="0" smtClean="0"/>
              <a:t> Lock ID</a:t>
            </a:r>
            <a:r>
              <a:rPr lang="th-TH" baseline="0" dirty="0" smtClean="0"/>
              <a:t> ผู้</a:t>
            </a:r>
            <a:r>
              <a:rPr lang="th-TH" baseline="0" smtClean="0"/>
              <a:t>เข้าสอบ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00EB-4DD0-47A7-881C-BAC0A40659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ถ้ามีหัวข้อไหนขึ้น กากบาท สีแดง ให้คลิกแก้ไข</a:t>
            </a:r>
          </a:p>
          <a:p>
            <a:r>
              <a:rPr lang="th-TH" dirty="0" smtClean="0"/>
              <a:t>ทำเครื่องหมายถูกหน้ารายการที่ให้เลือก แล้วคลิกเครื่องหมายกากบาทที่อยู่มุมบนด้านขวามือ</a:t>
            </a:r>
          </a:p>
          <a:p>
            <a:endParaRPr lang="en-US" dirty="0" smtClean="0"/>
          </a:p>
          <a:p>
            <a:r>
              <a:rPr lang="th-TH" dirty="0" smtClean="0"/>
              <a:t>หลังจากคลิกลูกศร</a:t>
            </a:r>
            <a:r>
              <a:rPr lang="th-TH" baseline="0" dirty="0" smtClean="0"/>
              <a:t> </a:t>
            </a:r>
          </a:p>
          <a:p>
            <a:r>
              <a:rPr lang="th-TH" baseline="0" dirty="0" smtClean="0"/>
              <a:t>การโหลดข้อสอบ ระบบจะแสดงหน้า</a:t>
            </a:r>
            <a:r>
              <a:rPr lang="en-US" baseline="0" dirty="0" smtClean="0"/>
              <a:t> Desktop </a:t>
            </a:r>
            <a:r>
              <a:rPr lang="th-TH" baseline="0" dirty="0" smtClean="0"/>
              <a:t>จนกว่าจะโหลดชุดข้อสอบได้ จึงจะแสดงหน้าต่อไป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00EB-4DD0-47A7-881C-BAC0A4065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3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7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1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4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7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43" y="2381955"/>
            <a:ext cx="11865679" cy="2316068"/>
          </a:xfrm>
        </p:spPr>
        <p:txBody>
          <a:bodyPr>
            <a:noAutofit/>
          </a:bodyPr>
          <a:lstStyle/>
          <a:p>
            <a:r>
              <a:rPr lang="th-TH" sz="11000" b="1" dirty="0" smtClean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แนะนำ</a:t>
            </a:r>
            <a:r>
              <a:rPr lang="th-TH" sz="11000" b="1" dirty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การเข้าสอบ</a:t>
            </a:r>
            <a:r>
              <a:rPr lang="th-TH" sz="1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1000" b="1" dirty="0" smtClean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</a:t>
            </a:r>
            <a:r>
              <a:rPr lang="en-US" sz="11000" b="1" baseline="30000" dirty="0" smtClean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11000" b="1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1000" b="1" dirty="0" smtClean="0">
                <a:solidFill>
                  <a:schemeClr val="accent5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GS5</a:t>
            </a:r>
            <a:endParaRPr lang="th-TH" sz="11000" b="1" baseline="30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308" y="5391904"/>
            <a:ext cx="1674889" cy="1086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244" y="321544"/>
            <a:ext cx="1769953" cy="11740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67465" y="488562"/>
            <a:ext cx="6366935" cy="84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การเข้าสอบ</a:t>
            </a:r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</a:t>
            </a:r>
            <a:r>
              <a:rPr lang="en-US" b="1" baseline="30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b="1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GS5</a:t>
            </a:r>
            <a:endParaRPr lang="th-TH" b="1" baseline="30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99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7"/>
          <a:stretch/>
        </p:blipFill>
        <p:spPr>
          <a:xfrm>
            <a:off x="574951" y="1709161"/>
            <a:ext cx="9440720" cy="4751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8" y="5489926"/>
            <a:ext cx="1276439" cy="82774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4930923" y="2743200"/>
            <a:ext cx="3139453" cy="1093862"/>
          </a:xfrm>
          <a:prstGeom prst="wedgeRectCallout">
            <a:avLst>
              <a:gd name="adj1" fmla="val 96047"/>
              <a:gd name="adj2" fmla="val 758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รูปดินสอ ที่หัวข้อ กลุ่มการสอบ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9468740" y="3999432"/>
            <a:ext cx="367469" cy="350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20" y="1685027"/>
            <a:ext cx="8079246" cy="445789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1" y="1685027"/>
            <a:ext cx="8070324" cy="4457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8" y="5489926"/>
            <a:ext cx="1276439" cy="82774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2683380" y="3247401"/>
            <a:ext cx="3917120" cy="504201"/>
          </a:xfrm>
          <a:prstGeom prst="wedgeRectCallout">
            <a:avLst>
              <a:gd name="adj1" fmla="val -3654"/>
              <a:gd name="adj2" fmla="val 2561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กรอกรหัสกลุ่ม </a:t>
            </a:r>
            <a:r>
              <a:rPr lang="en-US" sz="3600" b="1" u="sng" dirty="0"/>
              <a:t>1788865</a:t>
            </a:r>
            <a:endParaRPr lang="en-US" sz="3500" b="1" u="sng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925795" y="4050706"/>
            <a:ext cx="244979" cy="222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7"/>
          <p:cNvSpPr/>
          <p:nvPr/>
        </p:nvSpPr>
        <p:spPr>
          <a:xfrm>
            <a:off x="5805443" y="4700588"/>
            <a:ext cx="738231" cy="29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/>
          <p:cNvSpPr/>
          <p:nvPr/>
        </p:nvSpPr>
        <p:spPr>
          <a:xfrm>
            <a:off x="5614944" y="5758720"/>
            <a:ext cx="481056" cy="246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21"/>
          <a:stretch/>
        </p:blipFill>
        <p:spPr>
          <a:xfrm>
            <a:off x="780237" y="1702578"/>
            <a:ext cx="9474658" cy="4850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8" y="5489926"/>
            <a:ext cx="1276439" cy="82774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6295309" y="4127889"/>
            <a:ext cx="3724991" cy="696738"/>
          </a:xfrm>
          <a:prstGeom prst="wedgeRectCallout">
            <a:avLst>
              <a:gd name="adj1" fmla="val 43313"/>
              <a:gd name="adj2" fmla="val 1247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ลูกศร ตรวจสอบที่อยู่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9696449" y="5295337"/>
            <a:ext cx="461103" cy="30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9"/>
          <p:cNvSpPr/>
          <p:nvPr/>
        </p:nvSpPr>
        <p:spPr>
          <a:xfrm>
            <a:off x="5416147" y="5252331"/>
            <a:ext cx="3724991" cy="696738"/>
          </a:xfrm>
          <a:prstGeom prst="wedgeRectCallout">
            <a:avLst>
              <a:gd name="adj1" fmla="val 66071"/>
              <a:gd name="adj2" fmla="val 181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ลูกศร อ่านและยอมรับ...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9694355" y="5600700"/>
            <a:ext cx="461103" cy="30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21"/>
          <a:stretch/>
        </p:blipFill>
        <p:spPr>
          <a:xfrm>
            <a:off x="780237" y="1702578"/>
            <a:ext cx="9474658" cy="4850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8" y="5489926"/>
            <a:ext cx="1276439" cy="82774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6295309" y="4127889"/>
            <a:ext cx="3724991" cy="696738"/>
          </a:xfrm>
          <a:prstGeom prst="wedgeRectCallout">
            <a:avLst>
              <a:gd name="adj1" fmla="val 43313"/>
              <a:gd name="adj2" fmla="val 1247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ลูกศร ตรวจสอบที่อยู่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419" y="5610860"/>
            <a:ext cx="7651395" cy="533400"/>
          </a:xfrm>
          <a:prstGeom prst="rect">
            <a:avLst/>
          </a:prstGeom>
        </p:spPr>
      </p:pic>
      <p:sp>
        <p:nvSpPr>
          <p:cNvPr id="17" name="Rectangular Callout 9"/>
          <p:cNvSpPr/>
          <p:nvPr/>
        </p:nvSpPr>
        <p:spPr>
          <a:xfrm>
            <a:off x="3553652" y="1795586"/>
            <a:ext cx="3724991" cy="696738"/>
          </a:xfrm>
          <a:prstGeom prst="wedgeRectCallout">
            <a:avLst>
              <a:gd name="adj1" fmla="val -43626"/>
              <a:gd name="adj2" fmla="val 1083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ตรวจชื่อชุดข้อสอบให้ถูกต้อง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9696449" y="5295337"/>
            <a:ext cx="461103" cy="30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217" y="1702578"/>
            <a:ext cx="9194083" cy="4857662"/>
            <a:chOff x="1491846" y="-1"/>
            <a:chExt cx="9194083" cy="485766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4722"/>
            <a:stretch/>
          </p:blipFill>
          <p:spPr>
            <a:xfrm>
              <a:off x="1506070" y="-1"/>
              <a:ext cx="9179859" cy="4824627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1846" y="4296812"/>
              <a:ext cx="9179859" cy="5608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8" y="5489926"/>
            <a:ext cx="1276439" cy="82774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1209675" y="4677578"/>
            <a:ext cx="3322483" cy="696738"/>
          </a:xfrm>
          <a:prstGeom prst="wedgeRectCallout">
            <a:avLst>
              <a:gd name="adj1" fmla="val 39586"/>
              <a:gd name="adj2" fmla="val 1616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ใช่ ข้าพเจ้ายอมรับ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800474" y="6085678"/>
            <a:ext cx="1123951" cy="334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1295400"/>
            <a:ext cx="8658225" cy="534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6518" y="5501443"/>
            <a:ext cx="1276439" cy="827747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2737750" y="4511866"/>
            <a:ext cx="165080" cy="186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ular Callout 9"/>
          <p:cNvSpPr/>
          <p:nvPr/>
        </p:nvSpPr>
        <p:spPr>
          <a:xfrm>
            <a:off x="4094715" y="3441701"/>
            <a:ext cx="3183928" cy="652756"/>
          </a:xfrm>
          <a:prstGeom prst="wedgeRectCallout">
            <a:avLst>
              <a:gd name="adj1" fmla="val -48381"/>
              <a:gd name="adj2" fmla="val 1639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User </a:t>
            </a:r>
            <a:r>
              <a:rPr lang="th-TH" sz="50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ผู้คุมสอบ</a:t>
            </a:r>
            <a:endParaRPr lang="en-US" sz="50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7" name="Rectangular Callout 9"/>
          <p:cNvSpPr/>
          <p:nvPr/>
        </p:nvSpPr>
        <p:spPr>
          <a:xfrm>
            <a:off x="5959877" y="4557119"/>
            <a:ext cx="2347466" cy="565728"/>
          </a:xfrm>
          <a:prstGeom prst="wedgeRectCallout">
            <a:avLst>
              <a:gd name="adj1" fmla="val -90857"/>
              <a:gd name="adj2" fmla="val 304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Password</a:t>
            </a:r>
            <a:endParaRPr lang="en-US" sz="50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9277350" y="6276975"/>
            <a:ext cx="360114" cy="351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501" y="5515180"/>
            <a:ext cx="1276439" cy="8277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34738" y="1188109"/>
            <a:ext cx="8972304" cy="5336516"/>
            <a:chOff x="1134738" y="1188109"/>
            <a:chExt cx="8972304" cy="533651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738" y="1188109"/>
              <a:ext cx="8963994" cy="533651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4738" y="2092299"/>
              <a:ext cx="8972304" cy="3346476"/>
            </a:xfrm>
            <a:prstGeom prst="rect">
              <a:avLst/>
            </a:prstGeom>
          </p:spPr>
        </p:pic>
      </p:grpSp>
      <p:sp>
        <p:nvSpPr>
          <p:cNvPr id="11" name="สี่เหลี่ยมผืนผ้า 10"/>
          <p:cNvSpPr/>
          <p:nvPr/>
        </p:nvSpPr>
        <p:spPr>
          <a:xfrm>
            <a:off x="9688876" y="6172200"/>
            <a:ext cx="396608" cy="338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ular Callout 9"/>
          <p:cNvSpPr/>
          <p:nvPr/>
        </p:nvSpPr>
        <p:spPr>
          <a:xfrm>
            <a:off x="7629454" y="4728503"/>
            <a:ext cx="2477588" cy="731475"/>
          </a:xfrm>
          <a:prstGeom prst="wedgeRectCallout">
            <a:avLst>
              <a:gd name="adj1" fmla="val 35685"/>
              <a:gd name="adj2" fmla="val 1482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0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50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ลูกศร</a:t>
            </a:r>
            <a:endParaRPr lang="en-US" sz="50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4" name="Rectangular Callout 9"/>
          <p:cNvSpPr/>
          <p:nvPr/>
        </p:nvSpPr>
        <p:spPr>
          <a:xfrm>
            <a:off x="5616734" y="1705358"/>
            <a:ext cx="5057312" cy="2310923"/>
          </a:xfrm>
          <a:prstGeom prst="wedgeRectCallout">
            <a:avLst>
              <a:gd name="adj1" fmla="val -89799"/>
              <a:gd name="adj2" fmla="val 89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dirty="0"/>
              <a:t>ถ้า</a:t>
            </a:r>
            <a:r>
              <a:rPr lang="th-TH" sz="3200" dirty="0" smtClean="0"/>
              <a:t>มี </a:t>
            </a:r>
            <a:r>
              <a:rPr lang="th-TH" sz="4000" kern="5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th-TH" sz="3200" dirty="0">
                <a:sym typeface="Wingdings 2" panose="05020102010507070707" pitchFamily="18" charset="2"/>
              </a:rPr>
              <a:t> </a:t>
            </a:r>
            <a:r>
              <a:rPr lang="th-TH" sz="3200" dirty="0" smtClean="0"/>
              <a:t>ให้  </a:t>
            </a:r>
            <a:r>
              <a:rPr lang="th-TH" sz="3200" b="1" u="sng" dirty="0" smtClean="0">
                <a:solidFill>
                  <a:schemeClr val="bg2">
                    <a:lumMod val="10000"/>
                  </a:schemeClr>
                </a:solidFill>
              </a:rPr>
              <a:t>คลิก</a:t>
            </a:r>
            <a:r>
              <a:rPr lang="th-TH" sz="3200" b="1" u="sng" dirty="0">
                <a:solidFill>
                  <a:schemeClr val="bg2">
                    <a:lumMod val="10000"/>
                  </a:schemeClr>
                </a:solidFill>
              </a:rPr>
              <a:t>แก้ไข</a:t>
            </a:r>
          </a:p>
          <a:p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sym typeface="Wingdings 2" panose="05020102010507070707" pitchFamily="18" charset="2"/>
              </a:rPr>
              <a:t></a:t>
            </a:r>
            <a:r>
              <a:rPr lang="th-TH" sz="3200" dirty="0">
                <a:sym typeface="Wingdings 2" panose="05020102010507070707" pitchFamily="18" charset="2"/>
              </a:rPr>
              <a:t> </a:t>
            </a:r>
            <a:r>
              <a:rPr lang="th-TH" sz="3200" dirty="0" smtClean="0"/>
              <a:t>หน้ารายการ </a:t>
            </a:r>
            <a:br>
              <a:rPr lang="th-TH" sz="3200" dirty="0" smtClean="0"/>
            </a:br>
            <a:r>
              <a:rPr lang="th-TH" sz="3200" dirty="0" smtClean="0"/>
              <a:t>แล้ว</a:t>
            </a:r>
            <a:r>
              <a:rPr lang="th-TH" sz="3200" dirty="0"/>
              <a:t>คลิก</a:t>
            </a:r>
            <a:r>
              <a:rPr lang="th-TH" sz="3200" dirty="0" smtClean="0"/>
              <a:t>เครื่องหมาย </a:t>
            </a:r>
            <a:r>
              <a:rPr lang="th-TH" sz="4000" dirty="0" smtClean="0">
                <a:ln w="0"/>
                <a:solidFill>
                  <a:srgbClr val="53575C"/>
                </a:solidFill>
                <a:effectLst>
                  <a:glow rad="241300">
                    <a:srgbClr val="FFFFFF"/>
                  </a:glow>
                </a:effectLst>
                <a:sym typeface="Wingdings 2" panose="05020102010507070707" pitchFamily="18" charset="2"/>
              </a:rPr>
              <a:t></a:t>
            </a:r>
            <a:r>
              <a:rPr lang="th-TH" sz="3200" dirty="0" smtClean="0">
                <a:sym typeface="Wingdings 2" panose="05020102010507070707" pitchFamily="18" charset="2"/>
              </a:rPr>
              <a:t> </a:t>
            </a:r>
            <a:r>
              <a:rPr lang="th-TH" sz="3200" dirty="0" smtClean="0"/>
              <a:t>มุม</a:t>
            </a:r>
            <a:r>
              <a:rPr lang="th-TH" sz="3200" dirty="0"/>
              <a:t>บนด้านขวามือ</a:t>
            </a:r>
          </a:p>
        </p:txBody>
      </p:sp>
    </p:spTree>
    <p:extLst>
      <p:ext uri="{BB962C8B-B14F-4D97-AF65-F5344CB8AC3E}">
        <p14:creationId xmlns:p14="http://schemas.microsoft.com/office/powerpoint/2010/main" val="14636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4063" y="5512793"/>
            <a:ext cx="1276439" cy="827747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pic>
        <p:nvPicPr>
          <p:cNvPr id="7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77" y="1709159"/>
            <a:ext cx="9009530" cy="3294036"/>
          </a:xfrm>
          <a:prstGeom prst="rect">
            <a:avLst/>
          </a:prstGeom>
        </p:spPr>
      </p:pic>
      <p:sp>
        <p:nvSpPr>
          <p:cNvPr id="11" name="Rectangular Callout 23"/>
          <p:cNvSpPr/>
          <p:nvPr/>
        </p:nvSpPr>
        <p:spPr>
          <a:xfrm>
            <a:off x="7412059" y="76200"/>
            <a:ext cx="3661106" cy="1714500"/>
          </a:xfrm>
          <a:prstGeom prst="wedgeRectCallout">
            <a:avLst>
              <a:gd name="adj1" fmla="val -65835"/>
              <a:gd name="adj2" fmla="val 853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นักศึกษา </a:t>
            </a:r>
            <a:r>
              <a:rPr lang="th-TH" sz="3500" b="1" dirty="0" smtClean="0">
                <a:ln w="0"/>
                <a:solidFill>
                  <a:srgbClr val="FF0000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หยุดรอ 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ที่หน้านี้ </a:t>
            </a:r>
          </a:p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ฟังคำชี้แจงเครื่องมือระบบสอบให้เข้าใจก่อน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44906" y="2510001"/>
            <a:ext cx="3860176" cy="941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ular Callout 9"/>
          <p:cNvSpPr/>
          <p:nvPr/>
        </p:nvSpPr>
        <p:spPr>
          <a:xfrm>
            <a:off x="4898287" y="2872092"/>
            <a:ext cx="3562224" cy="1196585"/>
          </a:xfrm>
          <a:prstGeom prst="wedgeRectCallout">
            <a:avLst>
              <a:gd name="adj1" fmla="val -70476"/>
              <a:gd name="adj2" fmla="val -390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- จำนวนข้อสอบ</a:t>
            </a:r>
            <a:b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</a:b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- ระยะเวลา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ในการทำข้อสอบ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pic>
        <p:nvPicPr>
          <p:cNvPr id="14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227" y="4828680"/>
            <a:ext cx="8861385" cy="14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589" y="64683"/>
            <a:ext cx="9040901" cy="5660484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6696134" y="-16186"/>
            <a:ext cx="1942344" cy="475252"/>
          </a:xfrm>
          <a:prstGeom prst="wedgeRectCallout">
            <a:avLst>
              <a:gd name="adj1" fmla="val -66731"/>
              <a:gd name="adj2" fmla="val 79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โจทย์คำถาม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862382" y="4249349"/>
            <a:ext cx="1889554" cy="770526"/>
          </a:xfrm>
          <a:prstGeom prst="wedgeRectCallout">
            <a:avLst>
              <a:gd name="adj1" fmla="val 22501"/>
              <a:gd name="adj2" fmla="val 1102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เวลาสอบที่เหลือ</a:t>
            </a:r>
            <a:endParaRPr lang="en-US" sz="30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10226638" y="485713"/>
            <a:ext cx="1862117" cy="442694"/>
          </a:xfrm>
          <a:prstGeom prst="wedgeRectCallout">
            <a:avLst>
              <a:gd name="adj1" fmla="val -56597"/>
              <a:gd name="adj2" fmla="val -102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ทำข้อนี้ใหม่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3015228" y="4156583"/>
            <a:ext cx="2001184" cy="1040723"/>
          </a:xfrm>
          <a:prstGeom prst="wedgeRectCallout">
            <a:avLst>
              <a:gd name="adj1" fmla="val -36525"/>
              <a:gd name="adj2" fmla="val 80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ทำเครื่องหมายสำหรับตรวจทาน</a:t>
            </a:r>
            <a:endParaRPr lang="en-US" sz="30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7691877" y="4676944"/>
            <a:ext cx="1909186" cy="475252"/>
          </a:xfrm>
          <a:prstGeom prst="wedgeRectCallout">
            <a:avLst>
              <a:gd name="adj1" fmla="val 10787"/>
              <a:gd name="adj2" fmla="val 1228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บันทึกคำตอบ</a:t>
            </a:r>
            <a:endParaRPr lang="th-TH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10001470" y="4746253"/>
            <a:ext cx="1485738" cy="475252"/>
          </a:xfrm>
          <a:prstGeom prst="wedgeRectCallout">
            <a:avLst>
              <a:gd name="adj1" fmla="val -34595"/>
              <a:gd name="adj2" fmla="val 1125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ข้อที่สอบ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7538230" y="928407"/>
            <a:ext cx="2345258" cy="475252"/>
          </a:xfrm>
          <a:prstGeom prst="wedgeRectCallout">
            <a:avLst>
              <a:gd name="adj1" fmla="val -61371"/>
              <a:gd name="adj2" fmla="val 1155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คลิกเลือกคำตอบ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66866" y="1165584"/>
            <a:ext cx="5467106" cy="1882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801962" y="5534146"/>
            <a:ext cx="1980220" cy="23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757958" y="5525914"/>
            <a:ext cx="949384" cy="247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691877" y="5534147"/>
            <a:ext cx="2039812" cy="232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883488" y="5534146"/>
            <a:ext cx="647002" cy="191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122848" y="304800"/>
            <a:ext cx="4470321" cy="3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744635" y="49216"/>
            <a:ext cx="518389" cy="23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5248468" y="5543503"/>
            <a:ext cx="1977123" cy="223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ular Callout 27"/>
          <p:cNvSpPr/>
          <p:nvPr/>
        </p:nvSpPr>
        <p:spPr>
          <a:xfrm>
            <a:off x="5664789" y="4560536"/>
            <a:ext cx="1399520" cy="475252"/>
          </a:xfrm>
          <a:prstGeom prst="wedgeRectCallout">
            <a:avLst>
              <a:gd name="adj1" fmla="val -5569"/>
              <a:gd name="adj2" fmla="val 1506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ย้อนกลับ</a:t>
            </a:r>
            <a:endParaRPr lang="th-TH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7349" y="1300537"/>
            <a:ext cx="2796179" cy="506821"/>
          </a:xfrm>
          <a:prstGeom prst="roundRect">
            <a:avLst/>
          </a:prstGeom>
          <a:solidFill>
            <a:srgbClr val="04227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n w="0"/>
                <a:solidFill>
                  <a:srgbClr val="FFFFFF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เครื่องมือระบบสอบ</a:t>
            </a:r>
            <a:endParaRPr lang="en-US" sz="3600" b="1" dirty="0">
              <a:ln w="0"/>
              <a:solidFill>
                <a:srgbClr val="FFFFFF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5567" y="33001"/>
            <a:ext cx="1819816" cy="761497"/>
          </a:xfrm>
          <a:prstGeom prst="wedgeRectCallout">
            <a:avLst>
              <a:gd name="adj1" fmla="val 68396"/>
              <a:gd name="adj2" fmla="val -300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ย่อ/ขยายตัวอักษรโจทย์</a:t>
            </a:r>
            <a:endParaRPr lang="en-US" sz="32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34" name="สี่เหลี่ยมผืนผ้า 18"/>
          <p:cNvSpPr/>
          <p:nvPr/>
        </p:nvSpPr>
        <p:spPr>
          <a:xfrm>
            <a:off x="2133600" y="53788"/>
            <a:ext cx="869576" cy="21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6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23" grpId="0" animBg="1"/>
      <p:bldP spid="31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*** ข้อควรระวัง ***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4552950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ข้อสอบปฏิบัติที่ต้องการ </a:t>
            </a:r>
            <a:r>
              <a:rPr lang="th-TH" sz="4000" b="1" dirty="0" smtClean="0"/>
              <a:t>ทำเครื่องหมายสำหรับตรวจทาน </a:t>
            </a:r>
            <a:r>
              <a:rPr lang="th-TH" sz="4000" dirty="0" smtClean="0"/>
              <a:t>เพื่อกลับมาทำในภายหลัง </a:t>
            </a:r>
            <a:r>
              <a:rPr lang="th-TH" sz="4000" dirty="0" smtClean="0">
                <a:solidFill>
                  <a:srgbClr val="FF0000"/>
                </a:solidFill>
              </a:rPr>
              <a:t>ให้กดปุ่ม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</a:rPr>
              <a:t>รีเซ็ต </a:t>
            </a:r>
            <a:r>
              <a:rPr lang="th-TH" sz="4000" dirty="0" smtClean="0">
                <a:solidFill>
                  <a:srgbClr val="FF0000"/>
                </a:solidFill>
              </a:rPr>
              <a:t>ก่อนไปทำข้อ </a:t>
            </a:r>
            <a:r>
              <a:rPr lang="th-TH" sz="4000" b="1" dirty="0" smtClean="0">
                <a:solidFill>
                  <a:srgbClr val="FF0000"/>
                </a:solidFill>
              </a:rPr>
              <a:t>ถัดไป</a:t>
            </a:r>
            <a:r>
              <a:rPr lang="th-TH" sz="4000" dirty="0" smtClean="0">
                <a:solidFill>
                  <a:srgbClr val="FF0000"/>
                </a:solidFill>
              </a:rPr>
              <a:t> เสมอ </a:t>
            </a:r>
          </a:p>
          <a:p>
            <a:r>
              <a:rPr lang="th-TH" sz="4000" dirty="0" smtClean="0">
                <a:solidFill>
                  <a:schemeClr val="bg1"/>
                </a:solidFill>
              </a:rPr>
              <a:t>ข้อสอบปฏิบัติหากทำผิดขั้นตอน ต้องการทำใหม่ ให้กดปุ่ม </a:t>
            </a:r>
            <a:r>
              <a:rPr lang="th-TH" sz="4000" b="1" dirty="0" smtClean="0">
                <a:solidFill>
                  <a:schemeClr val="bg1"/>
                </a:solidFill>
              </a:rPr>
              <a:t>รีเซ็ต </a:t>
            </a:r>
          </a:p>
          <a:p>
            <a:r>
              <a:rPr lang="th-TH" sz="4000" dirty="0" smtClean="0">
                <a:solidFill>
                  <a:schemeClr val="bg1"/>
                </a:solidFill>
              </a:rPr>
              <a:t>ข้อที่ยังไม่ต้องการตอบคำถาม ต้องการข้ามไปก่อนให้ </a:t>
            </a:r>
            <a:r>
              <a:rPr lang="th-TH" sz="4000" b="1" dirty="0">
                <a:solidFill>
                  <a:srgbClr val="FF0000"/>
                </a:solidFill>
              </a:rPr>
              <a:t>ทำเครื่องหมายสำหรับตรวจทาน </a:t>
            </a:r>
            <a:r>
              <a:rPr lang="th-TH" sz="4000" dirty="0" smtClean="0">
                <a:solidFill>
                  <a:srgbClr val="FF0000"/>
                </a:solidFill>
              </a:rPr>
              <a:t>ก่อน</a:t>
            </a:r>
            <a:r>
              <a:rPr lang="th-TH" sz="4000" dirty="0" smtClean="0"/>
              <a:t> กดปุ่ม </a:t>
            </a:r>
            <a:r>
              <a:rPr lang="th-TH" sz="4000" b="1" dirty="0" smtClean="0"/>
              <a:t>ถัดไป</a:t>
            </a:r>
            <a:endParaRPr lang="th-TH" sz="4000" dirty="0" smtClean="0">
              <a:solidFill>
                <a:schemeClr val="bg1"/>
              </a:solidFill>
            </a:endParaRPr>
          </a:p>
          <a:p>
            <a:r>
              <a:rPr lang="th-TH" sz="4000" dirty="0" smtClean="0">
                <a:solidFill>
                  <a:schemeClr val="bg1"/>
                </a:solidFill>
              </a:rPr>
              <a:t>หน้าตรวจทาน นาฬิกาจับเวลายังคงเดินอยู่</a:t>
            </a:r>
          </a:p>
          <a:p>
            <a:r>
              <a:rPr lang="th-TH" sz="4000" dirty="0" smtClean="0">
                <a:solidFill>
                  <a:schemeClr val="bg1"/>
                </a:solidFill>
              </a:rPr>
              <a:t>ข้อที่ให้เลือกคำตอบที่ถูกต้อง ตรวจสอบให้ดีว่าต้องเลือกกี่คำตอบ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0069" y="5590310"/>
            <a:ext cx="1276439" cy="82774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399" y="1773456"/>
            <a:ext cx="8054164" cy="4821470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13" name="Rectangular Callout 12"/>
          <p:cNvSpPr/>
          <p:nvPr/>
        </p:nvSpPr>
        <p:spPr>
          <a:xfrm>
            <a:off x="2355109" y="3458817"/>
            <a:ext cx="2433015" cy="1150100"/>
          </a:xfrm>
          <a:prstGeom prst="wedgeRectCallout">
            <a:avLst>
              <a:gd name="adj1" fmla="val 79780"/>
              <a:gd name="adj2" fmla="val 739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พิมพ์ </a:t>
            </a:r>
            <a:r>
              <a:rPr lang="en-US" sz="3500" b="1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Username</a:t>
            </a:r>
            <a:br>
              <a:rPr lang="en-US" sz="3500" b="1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รหัสนักศึกษา 13 หลัก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ea typeface="Tahoma" panose="020B0604030504040204" pitchFamily="34" charset="0"/>
              <a:cs typeface="AngsanaUPC" panose="02020603050405020304" pitchFamily="18" charset="-34"/>
            </a:endParaRPr>
          </a:p>
        </p:txBody>
      </p:sp>
      <p:sp>
        <p:nvSpPr>
          <p:cNvPr id="17" name="Rectangular Callout 13"/>
          <p:cNvSpPr/>
          <p:nvPr/>
        </p:nvSpPr>
        <p:spPr>
          <a:xfrm>
            <a:off x="2355110" y="5240127"/>
            <a:ext cx="2433015" cy="1177929"/>
          </a:xfrm>
          <a:prstGeom prst="wedgeRectCallout">
            <a:avLst>
              <a:gd name="adj1" fmla="val 79240"/>
              <a:gd name="adj2" fmla="val -559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พิมพ์ </a:t>
            </a:r>
            <a:r>
              <a:rPr lang="en-US" sz="3500" b="1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Password</a:t>
            </a:r>
            <a:r>
              <a:rPr lang="th-TH" sz="3500" b="1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/>
            </a:r>
            <a:br>
              <a:rPr lang="th-TH" sz="3500" b="1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วันเดือนปีเกิด 6 หลัก</a:t>
            </a:r>
            <a:endParaRPr lang="en-US" sz="2800" dirty="0">
              <a:solidFill>
                <a:schemeClr val="tx1"/>
              </a:solidFill>
              <a:latin typeface="AngsanaUPC" panose="02020603050405020304" pitchFamily="18" charset="-34"/>
              <a:ea typeface="Tahoma" panose="020B0604030504040204" pitchFamily="34" charset="0"/>
              <a:cs typeface="AngsanaUPC" panose="02020603050405020304" pitchFamily="18" charset="-34"/>
            </a:endParaRPr>
          </a:p>
        </p:txBody>
      </p:sp>
      <p:sp>
        <p:nvSpPr>
          <p:cNvPr id="18" name="Rectangular Callout 12"/>
          <p:cNvSpPr/>
          <p:nvPr/>
        </p:nvSpPr>
        <p:spPr>
          <a:xfrm>
            <a:off x="8565004" y="4592689"/>
            <a:ext cx="2136021" cy="470484"/>
          </a:xfrm>
          <a:prstGeom prst="wedgeRectCallout">
            <a:avLst>
              <a:gd name="adj1" fmla="val -61125"/>
              <a:gd name="adj2" fmla="val 603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คลิกเข้าสู่ระบบ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Tahoma" panose="020B0604030504040204" pitchFamily="34" charset="0"/>
              <a:cs typeface="AngsanaUPC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69" y="1773456"/>
            <a:ext cx="951676" cy="111406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136" y="414173"/>
            <a:ext cx="1398225" cy="92746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19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2" descr="172.20.24.161 - Remote Desktop Connectio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5495"/>
            <a:ext cx="11886634" cy="583083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0168" y="101446"/>
            <a:ext cx="9551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ตัวอย่างหน้าจอข้อสอบปฏิบัติ</a:t>
            </a:r>
            <a:endParaRPr lang="th-TH" sz="7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685580" y="1320996"/>
            <a:ext cx="6033867" cy="447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85580" y="1904965"/>
            <a:ext cx="8398458" cy="4692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ular Callout 23"/>
          <p:cNvSpPr/>
          <p:nvPr/>
        </p:nvSpPr>
        <p:spPr>
          <a:xfrm>
            <a:off x="4702513" y="3333414"/>
            <a:ext cx="3661106" cy="730247"/>
          </a:xfrm>
          <a:prstGeom prst="wedgeRectCallout">
            <a:avLst>
              <a:gd name="adj1" fmla="val -39558"/>
              <a:gd name="adj2" fmla="val 118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หน้าจอการทำข้อสอบปฏิบัติ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8" name="Rectangular Callout 23"/>
          <p:cNvSpPr/>
          <p:nvPr/>
        </p:nvSpPr>
        <p:spPr>
          <a:xfrm>
            <a:off x="7093739" y="1169357"/>
            <a:ext cx="1942344" cy="475252"/>
          </a:xfrm>
          <a:prstGeom prst="wedgeRectCallout">
            <a:avLst>
              <a:gd name="adj1" fmla="val -86530"/>
              <a:gd name="adj2" fmla="val 417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โจทย์คำถาม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85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" y="306609"/>
            <a:ext cx="10121153" cy="6213833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6919" y="5595743"/>
            <a:ext cx="1276439" cy="827747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138084" y="119064"/>
            <a:ext cx="2766482" cy="535360"/>
          </a:xfrm>
          <a:prstGeom prst="rect">
            <a:avLst/>
          </a:prstGeom>
          <a:solidFill>
            <a:srgbClr val="04227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 w="0"/>
                <a:solidFill>
                  <a:srgbClr val="FFFFFF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หน้าตรวจทาน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1700529" y="2080807"/>
            <a:ext cx="8375800" cy="350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ular Callout 23"/>
          <p:cNvSpPr/>
          <p:nvPr/>
        </p:nvSpPr>
        <p:spPr>
          <a:xfrm>
            <a:off x="8014447" y="922402"/>
            <a:ext cx="3818911" cy="730247"/>
          </a:xfrm>
          <a:prstGeom prst="wedgeRectCallout">
            <a:avLst>
              <a:gd name="adj1" fmla="val -39558"/>
              <a:gd name="adj2" fmla="val 118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คลิกที่ลิงค์เพื่อ กลับไปที่คำถาม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66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รูปภาพ 2" descr="172.20.24.161 - Remote Desktop Connectio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0" y="256374"/>
            <a:ext cx="10696473" cy="5913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528" y="606750"/>
            <a:ext cx="6427163" cy="4315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8967" y="5913690"/>
            <a:ext cx="1563881" cy="256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23"/>
          <p:cNvSpPr/>
          <p:nvPr/>
        </p:nvSpPr>
        <p:spPr>
          <a:xfrm>
            <a:off x="6647433" y="4195484"/>
            <a:ext cx="2863881" cy="1141868"/>
          </a:xfrm>
          <a:prstGeom prst="wedgeRectCallout">
            <a:avLst>
              <a:gd name="adj1" fmla="val -42688"/>
              <a:gd name="adj2" fmla="val 1045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คลิกที่ </a:t>
            </a:r>
            <a:r>
              <a:rPr lang="th-TH" sz="3500" b="1" u="sng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เมนู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เพื่อกลับไปหน้าตรวจทาน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6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914" y="170995"/>
            <a:ext cx="8926171" cy="6516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0816" y="6145264"/>
            <a:ext cx="1786071" cy="393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23"/>
          <p:cNvSpPr/>
          <p:nvPr/>
        </p:nvSpPr>
        <p:spPr>
          <a:xfrm>
            <a:off x="5052137" y="3594847"/>
            <a:ext cx="3661106" cy="1320461"/>
          </a:xfrm>
          <a:prstGeom prst="wedgeRectCallout">
            <a:avLst>
              <a:gd name="adj1" fmla="val 50552"/>
              <a:gd name="adj2" fmla="val 1465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คลิกเพื่อส่งคำตอบ</a:t>
            </a:r>
            <a:b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</a:b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และออกจากระบบสอบ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24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72.20.24.161 - Remote Desktop Connectio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4" r="4042"/>
          <a:stretch/>
        </p:blipFill>
        <p:spPr>
          <a:xfrm>
            <a:off x="333286" y="350378"/>
            <a:ext cx="11331723" cy="6218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286" y="6264067"/>
            <a:ext cx="922946" cy="305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59110" y="3375589"/>
            <a:ext cx="606752" cy="384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23"/>
          <p:cNvSpPr/>
          <p:nvPr/>
        </p:nvSpPr>
        <p:spPr>
          <a:xfrm>
            <a:off x="498066" y="5081532"/>
            <a:ext cx="3661106" cy="730247"/>
          </a:xfrm>
          <a:prstGeom prst="wedgeRectCallout">
            <a:avLst>
              <a:gd name="adj1" fmla="val -39558"/>
              <a:gd name="adj2" fmla="val 118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กรณีที่เวลาหมดก่อน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20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7074" y="5409809"/>
            <a:ext cx="1276439" cy="827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4" y="1749374"/>
            <a:ext cx="7966583" cy="477354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802844" y="2027943"/>
            <a:ext cx="7867431" cy="1997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ular Callout 9"/>
          <p:cNvSpPr/>
          <p:nvPr/>
        </p:nvSpPr>
        <p:spPr>
          <a:xfrm>
            <a:off x="8035924" y="2163233"/>
            <a:ext cx="3621173" cy="1200155"/>
          </a:xfrm>
          <a:prstGeom prst="wedgeRectCallout">
            <a:avLst>
              <a:gd name="adj1" fmla="val -50291"/>
              <a:gd name="adj2" fmla="val 784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>
                <a:latin typeface="Angsana New" panose="02020603050405020304" pitchFamily="18" charset="-34"/>
                <a:ea typeface="Arial Unicode MS" pitchFamily="34" charset="-128"/>
                <a:cs typeface="Angsana New" panose="02020603050405020304" pitchFamily="18" charset="-34"/>
              </a:rPr>
              <a:t>คะแนนเต็ม 1,000 คะแนน</a:t>
            </a:r>
          </a:p>
          <a:p>
            <a:r>
              <a:rPr lang="th-TH" sz="3600" b="1" dirty="0">
                <a:latin typeface="Angsana New" panose="02020603050405020304" pitchFamily="18" charset="-34"/>
                <a:ea typeface="Arial Unicode MS" pitchFamily="34" charset="-128"/>
                <a:cs typeface="Angsana New" panose="02020603050405020304" pitchFamily="18" charset="-34"/>
              </a:rPr>
              <a:t>เกณฑ์ผ่าน 700 </a:t>
            </a:r>
            <a:r>
              <a:rPr lang="th-TH" sz="3600" b="1" dirty="0" smtClean="0">
                <a:latin typeface="Angsana New" panose="02020603050405020304" pitchFamily="18" charset="-34"/>
                <a:ea typeface="Arial Unicode MS" pitchFamily="34" charset="-128"/>
                <a:cs typeface="Angsana New" panose="02020603050405020304" pitchFamily="18" charset="-34"/>
              </a:rPr>
              <a:t>คะแนน</a:t>
            </a:r>
            <a:endParaRPr lang="en-US" sz="3600" b="1" dirty="0">
              <a:latin typeface="Angsana New" panose="02020603050405020304" pitchFamily="18" charset="-34"/>
              <a:ea typeface="Arial Unicode MS" pitchFamily="34" charset="-128"/>
              <a:cs typeface="Angsana New" panose="02020603050405020304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56740" y="328472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40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3467" y="5512460"/>
            <a:ext cx="1276439" cy="8277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00838" y="614836"/>
            <a:ext cx="8703325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ประกาศนียบัตรรับรองความรู้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998" y="1701605"/>
            <a:ext cx="6905402" cy="489870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4063" y="5512793"/>
            <a:ext cx="1276439" cy="827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02" y="1710732"/>
            <a:ext cx="8721413" cy="3934684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pic>
        <p:nvPicPr>
          <p:cNvPr id="11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33" y="5308675"/>
            <a:ext cx="8413660" cy="1056206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3597779" y="5785504"/>
            <a:ext cx="2213361" cy="470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ular Callout 9"/>
          <p:cNvSpPr/>
          <p:nvPr/>
        </p:nvSpPr>
        <p:spPr>
          <a:xfrm>
            <a:off x="4166861" y="4911961"/>
            <a:ext cx="2306486" cy="660604"/>
          </a:xfrm>
          <a:prstGeom prst="wedgeRectCallout">
            <a:avLst>
              <a:gd name="adj1" fmla="val -35297"/>
              <a:gd name="adj2" fmla="val 900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หน้าถัดไป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9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8" r="642"/>
          <a:stretch/>
        </p:blipFill>
        <p:spPr>
          <a:xfrm>
            <a:off x="421438" y="1726250"/>
            <a:ext cx="8167085" cy="491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782" y="5517155"/>
            <a:ext cx="1532525" cy="993814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461473" y="1692066"/>
            <a:ext cx="8058684" cy="3529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ular Callout 9"/>
          <p:cNvSpPr/>
          <p:nvPr/>
        </p:nvSpPr>
        <p:spPr>
          <a:xfrm>
            <a:off x="8080045" y="2073996"/>
            <a:ext cx="3501538" cy="829109"/>
          </a:xfrm>
          <a:prstGeom prst="wedgeRectCallout">
            <a:avLst>
              <a:gd name="adj1" fmla="val -74947"/>
              <a:gd name="adj2" fmla="val 1485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แนะนำเครื่องมือการสอบ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6" name="Rectangular Callout 9"/>
          <p:cNvSpPr/>
          <p:nvPr/>
        </p:nvSpPr>
        <p:spPr>
          <a:xfrm>
            <a:off x="4584584" y="5262475"/>
            <a:ext cx="2162555" cy="573527"/>
          </a:xfrm>
          <a:prstGeom prst="wedgeRectCallout">
            <a:avLst>
              <a:gd name="adj1" fmla="val -46856"/>
              <a:gd name="adj2" fmla="val 1249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หน้าถัดไป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81585" y="6208401"/>
            <a:ext cx="2384277" cy="388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056"/>
          <a:stretch/>
        </p:blipFill>
        <p:spPr>
          <a:xfrm>
            <a:off x="688693" y="1723880"/>
            <a:ext cx="8891143" cy="415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687" y="5529443"/>
            <a:ext cx="1276439" cy="827747"/>
          </a:xfrm>
          <a:prstGeom prst="rect">
            <a:avLst/>
          </a:prstGeom>
        </p:spPr>
      </p:pic>
      <p:pic>
        <p:nvPicPr>
          <p:cNvPr id="13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58" y="5776956"/>
            <a:ext cx="8950819" cy="760893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3913974" y="6058967"/>
            <a:ext cx="2572284" cy="444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48657" y="1737972"/>
            <a:ext cx="8950819" cy="2329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ular Callout 9"/>
          <p:cNvSpPr/>
          <p:nvPr/>
        </p:nvSpPr>
        <p:spPr>
          <a:xfrm>
            <a:off x="8155559" y="3394774"/>
            <a:ext cx="3501538" cy="829109"/>
          </a:xfrm>
          <a:prstGeom prst="wedgeRectCallout">
            <a:avLst>
              <a:gd name="adj1" fmla="val -43697"/>
              <a:gd name="adj2" fmla="val -769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แนะนำเครื่องมือการสอบ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20" name="Rectangular Callout 9"/>
          <p:cNvSpPr/>
          <p:nvPr/>
        </p:nvSpPr>
        <p:spPr>
          <a:xfrm>
            <a:off x="4456449" y="5203429"/>
            <a:ext cx="2581195" cy="573527"/>
          </a:xfrm>
          <a:prstGeom prst="wedgeRectCallout">
            <a:avLst>
              <a:gd name="adj1" fmla="val 1724"/>
              <a:gd name="adj2" fmla="val 1203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หน้าถัดไป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96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3"/>
          <a:stretch/>
        </p:blipFill>
        <p:spPr>
          <a:xfrm>
            <a:off x="1645994" y="1699269"/>
            <a:ext cx="8888060" cy="4889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0992" y="5562662"/>
            <a:ext cx="1276439" cy="82774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278643" y="2440109"/>
            <a:ext cx="3032426" cy="500858"/>
          </a:xfrm>
          <a:prstGeom prst="wedgeRectCallout">
            <a:avLst>
              <a:gd name="adj1" fmla="val 41599"/>
              <a:gd name="adj2" fmla="val -970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ตรวจสอบ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ชื่อ-นามสกุล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136" y="414173"/>
            <a:ext cx="1398225" cy="927466"/>
          </a:xfrm>
          <a:prstGeom prst="rect">
            <a:avLst/>
          </a:prstGeom>
        </p:spPr>
      </p:pic>
      <p:sp>
        <p:nvSpPr>
          <p:cNvPr id="14" name="Rectangle 17"/>
          <p:cNvSpPr/>
          <p:nvPr/>
        </p:nvSpPr>
        <p:spPr>
          <a:xfrm>
            <a:off x="1877485" y="3202678"/>
            <a:ext cx="2344138" cy="1172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/>
          <p:cNvSpPr/>
          <p:nvPr/>
        </p:nvSpPr>
        <p:spPr>
          <a:xfrm>
            <a:off x="7486116" y="1921420"/>
            <a:ext cx="3047937" cy="322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546305" y="3201129"/>
            <a:ext cx="3436194" cy="533084"/>
          </a:xfrm>
          <a:prstGeom prst="wedgeRectCallout">
            <a:avLst>
              <a:gd name="adj1" fmla="val -62549"/>
              <a:gd name="adj2" fmla="val -28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500" b="1" u="sng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คลิกเลือก</a:t>
            </a:r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เรียน/ฝึกฝน/สอบ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5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b="8286"/>
          <a:stretch/>
        </p:blipFill>
        <p:spPr>
          <a:xfrm>
            <a:off x="722394" y="1700613"/>
            <a:ext cx="7934496" cy="4341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7534" y="5407156"/>
            <a:ext cx="1276439" cy="82774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pic>
        <p:nvPicPr>
          <p:cNvPr id="10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93" y="5982057"/>
            <a:ext cx="8305797" cy="573910"/>
          </a:xfrm>
          <a:prstGeom prst="rect">
            <a:avLst/>
          </a:prstGeom>
        </p:spPr>
      </p:pic>
      <p:sp>
        <p:nvSpPr>
          <p:cNvPr id="11" name="Rectangular Callout 9"/>
          <p:cNvSpPr/>
          <p:nvPr/>
        </p:nvSpPr>
        <p:spPr>
          <a:xfrm>
            <a:off x="5206552" y="5269000"/>
            <a:ext cx="1894901" cy="573527"/>
          </a:xfrm>
          <a:prstGeom prst="wedgeRectCallout">
            <a:avLst>
              <a:gd name="adj1" fmla="val -37636"/>
              <a:gd name="adj2" fmla="val 1266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เริ่ม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การสอบ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100091" y="6181407"/>
            <a:ext cx="2924694" cy="390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ular Callout 9"/>
          <p:cNvSpPr/>
          <p:nvPr/>
        </p:nvSpPr>
        <p:spPr>
          <a:xfrm>
            <a:off x="0" y="1976821"/>
            <a:ext cx="4291830" cy="1017391"/>
          </a:xfrm>
          <a:prstGeom prst="wedgeRectCallout">
            <a:avLst>
              <a:gd name="adj1" fmla="val -14521"/>
              <a:gd name="adj2" fmla="val 1332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ข้อความที่โจทย์ต้องการให้ป้อนข้อมูล จะถูกแสดงเป็น </a:t>
            </a:r>
            <a:r>
              <a:rPr lang="th-TH" sz="3200" b="1" u="sng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ตัวหนา</a:t>
            </a:r>
            <a:endParaRPr lang="en-US" sz="3200" b="1" u="sng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4" name="Rectangular Callout 9"/>
          <p:cNvSpPr/>
          <p:nvPr/>
        </p:nvSpPr>
        <p:spPr>
          <a:xfrm>
            <a:off x="3483190" y="2556370"/>
            <a:ext cx="4079348" cy="1302685"/>
          </a:xfrm>
          <a:prstGeom prst="wedgeRectCallout">
            <a:avLst>
              <a:gd name="adj1" fmla="val -42476"/>
              <a:gd name="adj2" fmla="val 1340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การให้คะแนนพิจารณาจาก</a:t>
            </a:r>
            <a:b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</a:br>
            <a:r>
              <a:rPr lang="th-TH" sz="32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ผลสุดท้ายของงาน + วิธีการทำงาน </a:t>
            </a:r>
            <a:br>
              <a:rPr lang="th-TH" sz="32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</a:br>
            <a: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(กรณีที่โจทย์กำหนดวิธีการมา)</a:t>
            </a:r>
            <a:endParaRPr lang="en-US" sz="32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sp>
        <p:nvSpPr>
          <p:cNvPr id="15" name="Rectangular Callout 9"/>
          <p:cNvSpPr/>
          <p:nvPr/>
        </p:nvSpPr>
        <p:spPr>
          <a:xfrm>
            <a:off x="6591812" y="3908110"/>
            <a:ext cx="5065285" cy="968219"/>
          </a:xfrm>
          <a:prstGeom prst="wedgeRectCallout">
            <a:avLst>
              <a:gd name="adj1" fmla="val -46450"/>
              <a:gd name="adj2" fmla="val 778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หากในโจทย์มีมากกว่า 1 งาน และ</a:t>
            </a:r>
            <a:b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</a:br>
            <a:r>
              <a:rPr lang="th-TH" sz="3200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ไม่มีความเกี่ยวเนื่องกัน จะทำงานใดก่อนก็ได้</a:t>
            </a:r>
            <a:endParaRPr lang="en-US" sz="32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86"/>
          <a:stretch/>
        </p:blipFill>
        <p:spPr>
          <a:xfrm>
            <a:off x="527270" y="1685204"/>
            <a:ext cx="9754961" cy="465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7083" y="5573053"/>
            <a:ext cx="1276439" cy="82774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538417" y="4590130"/>
            <a:ext cx="2384902" cy="665165"/>
          </a:xfrm>
          <a:prstGeom prst="wedgeRectCallout">
            <a:avLst>
              <a:gd name="adj1" fmla="val -139"/>
              <a:gd name="adj2" fmla="val -1534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คลิกเลือก</a:t>
            </a:r>
            <a:r>
              <a:rPr lang="th-TH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สอบ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136" y="414173"/>
            <a:ext cx="1398225" cy="927466"/>
          </a:xfrm>
          <a:prstGeom prst="rect">
            <a:avLst/>
          </a:prstGeom>
        </p:spPr>
      </p:pic>
      <p:sp>
        <p:nvSpPr>
          <p:cNvPr id="11" name="Rectangle 17"/>
          <p:cNvSpPr/>
          <p:nvPr/>
        </p:nvSpPr>
        <p:spPr>
          <a:xfrm>
            <a:off x="7586136" y="2909322"/>
            <a:ext cx="2337183" cy="1190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99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47" y="1700613"/>
            <a:ext cx="9200851" cy="4876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0991" y="5614617"/>
            <a:ext cx="1276439" cy="82774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1136" y="414173"/>
            <a:ext cx="1398225" cy="927466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047837" y="2579237"/>
            <a:ext cx="2224917" cy="747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439315" y="2579237"/>
            <a:ext cx="2406624" cy="666696"/>
          </a:xfrm>
          <a:prstGeom prst="wedgeRectCallout">
            <a:avLst>
              <a:gd name="adj1" fmla="val -64791"/>
              <a:gd name="adj2" fmla="val -52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u="sng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คลิกเลือก</a:t>
            </a:r>
            <a:r>
              <a:rPr lang="en-US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 IC3</a:t>
            </a:r>
          </a:p>
        </p:txBody>
      </p:sp>
    </p:spTree>
    <p:extLst>
      <p:ext uri="{BB962C8B-B14F-4D97-AF65-F5344CB8AC3E}">
        <p14:creationId xmlns:p14="http://schemas.microsoft.com/office/powerpoint/2010/main" val="1300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4" y="1718478"/>
            <a:ext cx="9284234" cy="465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7" y="5541880"/>
            <a:ext cx="1276439" cy="827747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9" name="Rectangle 17"/>
          <p:cNvSpPr/>
          <p:nvPr/>
        </p:nvSpPr>
        <p:spPr>
          <a:xfrm>
            <a:off x="2550889" y="2931207"/>
            <a:ext cx="2275608" cy="113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3709485" y="4218668"/>
            <a:ext cx="2234024" cy="1000044"/>
          </a:xfrm>
          <a:prstGeom prst="wedgeRectCallout">
            <a:avLst>
              <a:gd name="adj1" fmla="val -45104"/>
              <a:gd name="adj2" fmla="val -1019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Computing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91112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4" y="1718478"/>
            <a:ext cx="9284234" cy="465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7" y="5541880"/>
            <a:ext cx="1276439" cy="827747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9" name="Rectangle 17"/>
          <p:cNvSpPr/>
          <p:nvPr/>
        </p:nvSpPr>
        <p:spPr>
          <a:xfrm>
            <a:off x="4881905" y="2915707"/>
            <a:ext cx="2275608" cy="113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601785" y="4210918"/>
            <a:ext cx="2234024" cy="1000044"/>
          </a:xfrm>
          <a:prstGeom prst="wedgeRectCallout">
            <a:avLst>
              <a:gd name="adj1" fmla="val -45104"/>
              <a:gd name="adj2" fmla="val -1019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Key Applications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315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4" y="1718478"/>
            <a:ext cx="9284234" cy="465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7" y="5541880"/>
            <a:ext cx="1276439" cy="827747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9" name="Rectangle 17"/>
          <p:cNvSpPr/>
          <p:nvPr/>
        </p:nvSpPr>
        <p:spPr>
          <a:xfrm>
            <a:off x="7227843" y="2907461"/>
            <a:ext cx="2275608" cy="113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639885" y="4376792"/>
            <a:ext cx="2234024" cy="1000044"/>
          </a:xfrm>
          <a:prstGeom prst="wedgeRectCallout">
            <a:avLst>
              <a:gd name="adj1" fmla="val 46990"/>
              <a:gd name="adj2" fmla="val -1146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Living Online</a:t>
            </a:r>
            <a:endParaRPr lang="en-US" sz="3500" b="1" dirty="0">
              <a:ln w="0"/>
              <a:solidFill>
                <a:schemeClr val="tx1"/>
              </a:solidFill>
              <a:latin typeface="AngsanaUPC" panose="02020603050405020304" pitchFamily="18" charset="-34"/>
              <a:ea typeface="Arial Unicode MS" pitchFamily="34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83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427" y="5541880"/>
            <a:ext cx="1276439" cy="8277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24" y="1774658"/>
            <a:ext cx="9432446" cy="4757722"/>
          </a:xfrm>
        </p:spPr>
      </p:pic>
      <p:sp>
        <p:nvSpPr>
          <p:cNvPr id="15" name="Rectangle 17"/>
          <p:cNvSpPr/>
          <p:nvPr/>
        </p:nvSpPr>
        <p:spPr>
          <a:xfrm>
            <a:off x="7456288" y="2826327"/>
            <a:ext cx="2275608" cy="96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59424" y="370075"/>
            <a:ext cx="671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แนะนำการเข้าสอบ</a:t>
            </a:r>
            <a:r>
              <a:rPr lang="th-TH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IC3 GS5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95" y="459066"/>
            <a:ext cx="1402202" cy="9266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42045" y="2826326"/>
            <a:ext cx="2275608" cy="96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/>
          <p:cNvSpPr/>
          <p:nvPr/>
        </p:nvSpPr>
        <p:spPr>
          <a:xfrm>
            <a:off x="2627802" y="2826326"/>
            <a:ext cx="2275608" cy="962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2566973" y="4170091"/>
            <a:ext cx="2234024" cy="1000044"/>
          </a:xfrm>
          <a:prstGeom prst="wedgeRectCallout">
            <a:avLst>
              <a:gd name="adj1" fmla="val 50802"/>
              <a:gd name="adj2" fmla="val -857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Computing fundamentals</a:t>
            </a:r>
          </a:p>
        </p:txBody>
      </p:sp>
      <p:sp>
        <p:nvSpPr>
          <p:cNvPr id="13" name="Rectangular Callout 9"/>
          <p:cNvSpPr/>
          <p:nvPr/>
        </p:nvSpPr>
        <p:spPr>
          <a:xfrm>
            <a:off x="4988128" y="4153519"/>
            <a:ext cx="2290515" cy="666696"/>
          </a:xfrm>
          <a:prstGeom prst="wedgeRectCallout">
            <a:avLst>
              <a:gd name="adj1" fmla="val 35839"/>
              <a:gd name="adj2" fmla="val -1065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Key Application</a:t>
            </a:r>
          </a:p>
        </p:txBody>
      </p:sp>
      <p:sp>
        <p:nvSpPr>
          <p:cNvPr id="16" name="Rectangular Callout 9"/>
          <p:cNvSpPr/>
          <p:nvPr/>
        </p:nvSpPr>
        <p:spPr>
          <a:xfrm>
            <a:off x="7687961" y="4153519"/>
            <a:ext cx="2121054" cy="666696"/>
          </a:xfrm>
          <a:prstGeom prst="wedgeRectCallout">
            <a:avLst>
              <a:gd name="adj1" fmla="val -5970"/>
              <a:gd name="adj2" fmla="val -1065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n w="0"/>
                <a:solidFill>
                  <a:schemeClr val="tx1"/>
                </a:solidFill>
                <a:latin typeface="AngsanaUPC" panose="02020603050405020304" pitchFamily="18" charset="-34"/>
                <a:ea typeface="Arial Unicode MS" pitchFamily="34" charset="-128"/>
                <a:cs typeface="AngsanaUPC" panose="02020603050405020304" pitchFamily="18" charset="-34"/>
              </a:rPr>
              <a:t>Living Online</a:t>
            </a:r>
          </a:p>
        </p:txBody>
      </p:sp>
    </p:spTree>
    <p:extLst>
      <p:ext uri="{BB962C8B-B14F-4D97-AF65-F5344CB8AC3E}">
        <p14:creationId xmlns:p14="http://schemas.microsoft.com/office/powerpoint/2010/main" val="296275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10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PPT_RMUTT_ROYALBLUE_2013_DESIGN_2-version2010">
  <a:themeElements>
    <a:clrScheme name="Custom 21">
      <a:dk1>
        <a:srgbClr val="162B75"/>
      </a:dk1>
      <a:lt1>
        <a:srgbClr val="162B7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2451</TotalTime>
  <Words>553</Words>
  <Application>Microsoft Office PowerPoint</Application>
  <PresentationFormat>Widescreen</PresentationFormat>
  <Paragraphs>98</Paragraphs>
  <Slides>30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3</vt:i4>
      </vt:variant>
    </vt:vector>
  </HeadingPairs>
  <TitlesOfParts>
    <vt:vector size="43" baseType="lpstr">
      <vt:lpstr>Angsana New</vt:lpstr>
      <vt:lpstr>AngsanaUPC</vt:lpstr>
      <vt:lpstr>Arial</vt:lpstr>
      <vt:lpstr>Arial Unicode MS</vt:lpstr>
      <vt:lpstr>Calibri</vt:lpstr>
      <vt:lpstr>Cordia New</vt:lpstr>
      <vt:lpstr>Tahoma</vt:lpstr>
      <vt:lpstr>TH SarabunPSK</vt:lpstr>
      <vt:lpstr>Wingdings 2</vt:lpstr>
      <vt:lpstr>PPT_RMUTT_ROYALBLUE_2013_DESIGN_2-version2010</vt:lpstr>
      <vt:lpstr>แนะนำการเข้าสอบ IC3 GS5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 ข้อควรระวัง 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Module1(midterm)</vt:lpstr>
      <vt:lpstr>Module3(midterm)</vt:lpstr>
      <vt:lpstr>Module2(final)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Achiraya Ploy. Trilerkiet</dc:creator>
  <cp:lastModifiedBy>Piyanoot Jeangjamjit</cp:lastModifiedBy>
  <cp:revision>117</cp:revision>
  <cp:lastPrinted>2017-03-02T08:54:31Z</cp:lastPrinted>
  <dcterms:created xsi:type="dcterms:W3CDTF">2016-05-11T03:58:43Z</dcterms:created>
  <dcterms:modified xsi:type="dcterms:W3CDTF">2017-03-02T09:06:42Z</dcterms:modified>
</cp:coreProperties>
</file>